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0"/>
  </p:handoutMasterIdLst>
  <p:sldIdLst>
    <p:sldId id="256" r:id="rId2"/>
    <p:sldId id="271" r:id="rId3"/>
    <p:sldId id="260" r:id="rId4"/>
    <p:sldId id="280" r:id="rId5"/>
    <p:sldId id="257" r:id="rId6"/>
    <p:sldId id="279" r:id="rId7"/>
    <p:sldId id="281" r:id="rId8"/>
    <p:sldId id="261" r:id="rId9"/>
    <p:sldId id="282" r:id="rId10"/>
    <p:sldId id="267" r:id="rId11"/>
    <p:sldId id="277" r:id="rId12"/>
    <p:sldId id="283" r:id="rId13"/>
    <p:sldId id="284" r:id="rId14"/>
    <p:sldId id="285" r:id="rId15"/>
    <p:sldId id="272" r:id="rId16"/>
    <p:sldId id="287" r:id="rId17"/>
    <p:sldId id="288" r:id="rId18"/>
    <p:sldId id="286" r:id="rId1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65" d="100"/>
          <a:sy n="65" d="100"/>
        </p:scale>
        <p:origin x="14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CFF7D7A-1020-4AD9-AF04-B450FEBDAA60}" type="datetimeFigureOut">
              <a:rPr lang="zh-TW" altLang="en-US" smtClean="0"/>
              <a:t>2017/11/10</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180DF40-DEB5-4D6B-B474-9FE7E89BB654}" type="slidenum">
              <a:rPr lang="zh-TW" altLang="en-US" smtClean="0"/>
              <a:t>‹#›</a:t>
            </a:fld>
            <a:endParaRPr lang="zh-TW" altLang="en-US"/>
          </a:p>
        </p:txBody>
      </p:sp>
    </p:spTree>
    <p:extLst>
      <p:ext uri="{BB962C8B-B14F-4D97-AF65-F5344CB8AC3E}">
        <p14:creationId xmlns:p14="http://schemas.microsoft.com/office/powerpoint/2010/main" val="2175049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53BD0FE-AA1F-4D6D-8F7A-3D8BE3573F9D}" type="slidenum">
              <a:rPr lang="zh-TW" altLang="en-US" smtClean="0"/>
              <a:t>‹#›</a:t>
            </a:fld>
            <a:endParaRPr lang="zh-TW" alt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53BD0FE-AA1F-4D6D-8F7A-3D8BE3573F9D}"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53BD0FE-AA1F-4D6D-8F7A-3D8BE3573F9D}"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10" name="Slide Number Placeholder 9"/>
          <p:cNvSpPr>
            <a:spLocks noGrp="1"/>
          </p:cNvSpPr>
          <p:nvPr>
            <p:ph type="sldNum" sz="quarter" idx="11"/>
          </p:nvPr>
        </p:nvSpPr>
        <p:spPr/>
        <p:txBody>
          <a:bodyPr/>
          <a:lstStyle/>
          <a:p>
            <a:fld id="{953BD0FE-AA1F-4D6D-8F7A-3D8BE3573F9D}" type="slidenum">
              <a:rPr lang="zh-TW" altLang="en-US" smtClean="0"/>
              <a:t>‹#›</a:t>
            </a:fld>
            <a:endParaRPr lang="zh-TW" altLang="en-US"/>
          </a:p>
        </p:txBody>
      </p:sp>
      <p:sp>
        <p:nvSpPr>
          <p:cNvPr id="12" name="Footer Placeholder 11"/>
          <p:cNvSpPr>
            <a:spLocks noGrp="1"/>
          </p:cNvSpPr>
          <p:nvPr>
            <p:ph type="ftr" sz="quarter" idx="12"/>
          </p:nvPr>
        </p:nvSpPr>
        <p:spPr/>
        <p:txBody>
          <a:bodyPr/>
          <a:lstStyle/>
          <a:p>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zh-TW" altLang="en-US" smtClean="0"/>
              <a:t>按一下以編輯母片標題樣式</a:t>
            </a:r>
            <a:endParaRPr lang="en-US" dirty="0"/>
          </a:p>
        </p:txBody>
      </p:sp>
      <p:sp>
        <p:nvSpPr>
          <p:cNvPr id="19" name="Date Placeholder 18"/>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20" name="Slide Number Placeholder 19"/>
          <p:cNvSpPr>
            <a:spLocks noGrp="1"/>
          </p:cNvSpPr>
          <p:nvPr>
            <p:ph type="sldNum" sz="quarter" idx="11"/>
          </p:nvPr>
        </p:nvSpPr>
        <p:spPr/>
        <p:txBody>
          <a:bodyPr/>
          <a:lstStyle/>
          <a:p>
            <a:fld id="{953BD0FE-AA1F-4D6D-8F7A-3D8BE3573F9D}" type="slidenum">
              <a:rPr lang="zh-TW" altLang="en-US" smtClean="0"/>
              <a:t>‹#›</a:t>
            </a:fld>
            <a:endParaRPr lang="zh-TW" altLang="en-US"/>
          </a:p>
        </p:txBody>
      </p:sp>
      <p:sp>
        <p:nvSpPr>
          <p:cNvPr id="21" name="Footer Placeholder 20"/>
          <p:cNvSpPr>
            <a:spLocks noGrp="1"/>
          </p:cNvSpPr>
          <p:nvPr>
            <p:ph type="ftr" sz="quarter" idx="12"/>
          </p:nvPr>
        </p:nvSpPr>
        <p:spPr/>
        <p:txBody>
          <a:bodyPr/>
          <a:lstStyle/>
          <a:p>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53BD0FE-AA1F-4D6D-8F7A-3D8BE3573F9D}" type="slidenum">
              <a:rPr lang="zh-TW" altLang="en-US" smtClean="0"/>
              <a:t>‹#›</a:t>
            </a:fld>
            <a:endParaRPr lang="zh-TW" altLang="en-US"/>
          </a:p>
        </p:txBody>
      </p:sp>
      <p:sp>
        <p:nvSpPr>
          <p:cNvPr id="9" name="Content Placeholder 8"/>
          <p:cNvSpPr>
            <a:spLocks noGrp="1"/>
          </p:cNvSpPr>
          <p:nvPr>
            <p:ph sz="quarter" idx="13"/>
          </p:nvPr>
        </p:nvSpPr>
        <p:spPr>
          <a:xfrm>
            <a:off x="1216152" y="841248"/>
            <a:ext cx="3730752" cy="43891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53BD0FE-AA1F-4D6D-8F7A-3D8BE3573F9D}" type="slidenum">
              <a:rPr lang="zh-TW" altLang="en-US" smtClean="0"/>
              <a:t>‹#›</a:t>
            </a:fld>
            <a:endParaRPr lang="zh-TW" altLang="en-US"/>
          </a:p>
        </p:txBody>
      </p:sp>
      <p:sp>
        <p:nvSpPr>
          <p:cNvPr id="11" name="Content Placeholder 10"/>
          <p:cNvSpPr>
            <a:spLocks noGrp="1"/>
          </p:cNvSpPr>
          <p:nvPr>
            <p:ph sz="quarter" idx="13"/>
          </p:nvPr>
        </p:nvSpPr>
        <p:spPr>
          <a:xfrm>
            <a:off x="1216152" y="1380744"/>
            <a:ext cx="3730752" cy="384048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53BD0FE-AA1F-4D6D-8F7A-3D8BE3573F9D}"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6" name="Slide Number Placeholder 5"/>
          <p:cNvSpPr>
            <a:spLocks noGrp="1"/>
          </p:cNvSpPr>
          <p:nvPr>
            <p:ph type="sldNum" sz="quarter" idx="11"/>
          </p:nvPr>
        </p:nvSpPr>
        <p:spPr/>
        <p:txBody>
          <a:bodyPr/>
          <a:lstStyle/>
          <a:p>
            <a:fld id="{953BD0FE-AA1F-4D6D-8F7A-3D8BE3573F9D}" type="slidenum">
              <a:rPr lang="zh-TW" altLang="en-US" smtClean="0"/>
              <a:t>‹#›</a:t>
            </a:fld>
            <a:endParaRPr lang="zh-TW" altLang="en-US"/>
          </a:p>
        </p:txBody>
      </p:sp>
      <p:sp>
        <p:nvSpPr>
          <p:cNvPr id="7" name="Footer Placeholder 6"/>
          <p:cNvSpPr>
            <a:spLocks noGrp="1"/>
          </p:cNvSpPr>
          <p:nvPr>
            <p:ph type="ftr" sz="quarter" idx="12"/>
          </p:nvPr>
        </p:nvSpPr>
        <p:spPr/>
        <p:txBody>
          <a:bodyPr/>
          <a:lstStyle/>
          <a:p>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Content Placeholder 13"/>
          <p:cNvSpPr>
            <a:spLocks noGrp="1"/>
          </p:cNvSpPr>
          <p:nvPr>
            <p:ph sz="quarter" idx="13"/>
          </p:nvPr>
        </p:nvSpPr>
        <p:spPr>
          <a:xfrm>
            <a:off x="914400" y="381000"/>
            <a:ext cx="4800600" cy="5943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9" name="Date Placeholder 8"/>
          <p:cNvSpPr>
            <a:spLocks noGrp="1"/>
          </p:cNvSpPr>
          <p:nvPr>
            <p:ph type="dt" sz="half" idx="14"/>
          </p:nvPr>
        </p:nvSpPr>
        <p:spPr/>
        <p:txBody>
          <a:bodyPr/>
          <a:lstStyle/>
          <a:p>
            <a:fld id="{FACA81D9-2533-40A4-BF53-082A320181D1}" type="datetimeFigureOut">
              <a:rPr lang="zh-TW" altLang="en-US" smtClean="0"/>
              <a:t>2017/11/10</a:t>
            </a:fld>
            <a:endParaRPr lang="zh-TW" altLang="en-US"/>
          </a:p>
        </p:txBody>
      </p:sp>
      <p:sp>
        <p:nvSpPr>
          <p:cNvPr id="10" name="Slide Number Placeholder 9"/>
          <p:cNvSpPr>
            <a:spLocks noGrp="1"/>
          </p:cNvSpPr>
          <p:nvPr>
            <p:ph type="sldNum" sz="quarter" idx="15"/>
          </p:nvPr>
        </p:nvSpPr>
        <p:spPr/>
        <p:txBody>
          <a:bodyPr/>
          <a:lstStyle/>
          <a:p>
            <a:fld id="{953BD0FE-AA1F-4D6D-8F7A-3D8BE3573F9D}" type="slidenum">
              <a:rPr lang="zh-TW" altLang="en-US" smtClean="0"/>
              <a:t>‹#›</a:t>
            </a:fld>
            <a:endParaRPr lang="zh-TW" altLang="en-US"/>
          </a:p>
        </p:txBody>
      </p:sp>
      <p:sp>
        <p:nvSpPr>
          <p:cNvPr id="13" name="Footer Placeholder 12"/>
          <p:cNvSpPr>
            <a:spLocks noGrp="1"/>
          </p:cNvSpPr>
          <p:nvPr>
            <p:ph type="ftr" sz="quarter" idx="16"/>
          </p:nvPr>
        </p:nvSpPr>
        <p:spPr/>
        <p:txBody>
          <a:bodyPr/>
          <a:lstStyle/>
          <a:p>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ACA81D9-2533-40A4-BF53-082A320181D1}" type="datetimeFigureOut">
              <a:rPr lang="zh-TW" altLang="en-US" smtClean="0"/>
              <a:t>2017/11/10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53BD0FE-AA1F-4D6D-8F7A-3D8BE3573F9D}"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53BD0FE-AA1F-4D6D-8F7A-3D8BE3573F9D}" type="slidenum">
              <a:rPr lang="zh-TW" altLang="en-US" smtClean="0"/>
              <a:t>‹#›</a:t>
            </a:fld>
            <a:endParaRPr lang="zh-TW" alt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FACA81D9-2533-40A4-BF53-082A320181D1}" type="datetimeFigureOut">
              <a:rPr lang="zh-TW" altLang="en-US" smtClean="0"/>
              <a:t>2017/11/10</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89962" y="1772816"/>
            <a:ext cx="7632848" cy="1569660"/>
          </a:xfrm>
          <a:prstGeom prst="rect">
            <a:avLst/>
          </a:prstGeom>
          <a:noFill/>
        </p:spPr>
        <p:txBody>
          <a:bodyPr wrap="square" rtlCol="0">
            <a:spAutoFit/>
          </a:bodyPr>
          <a:lstStyle/>
          <a:p>
            <a:r>
              <a:rPr lang="zh-TW" altLang="en-US" sz="4800" b="1" dirty="0" smtClean="0">
                <a:latin typeface="標楷體" panose="03000509000000000000" pitchFamily="65" charset="-120"/>
                <a:ea typeface="標楷體" panose="03000509000000000000" pitchFamily="65" charset="-120"/>
              </a:rPr>
              <a:t>國立政治大學</a:t>
            </a:r>
            <a:endParaRPr lang="en-US" altLang="zh-TW" sz="4800" b="1" dirty="0" smtClean="0">
              <a:latin typeface="標楷體" panose="03000509000000000000" pitchFamily="65" charset="-120"/>
              <a:ea typeface="標楷體" panose="03000509000000000000" pitchFamily="65" charset="-120"/>
            </a:endParaRPr>
          </a:p>
          <a:p>
            <a:r>
              <a:rPr lang="zh-TW" altLang="en-US" sz="4800" b="1" dirty="0" smtClean="0">
                <a:latin typeface="標楷體" panose="03000509000000000000" pitchFamily="65" charset="-120"/>
                <a:ea typeface="標楷體" panose="03000509000000000000" pitchFamily="65" charset="-120"/>
              </a:rPr>
              <a:t>　－成績評分作業調整說明</a:t>
            </a:r>
            <a:endParaRPr lang="zh-TW" altLang="en-US" sz="4800" b="1" dirty="0">
              <a:latin typeface="標楷體" panose="03000509000000000000" pitchFamily="65" charset="-120"/>
              <a:ea typeface="標楷體" panose="03000509000000000000" pitchFamily="65" charset="-120"/>
            </a:endParaRPr>
          </a:p>
        </p:txBody>
      </p:sp>
      <p:sp>
        <p:nvSpPr>
          <p:cNvPr id="6" name="文字方塊 5"/>
          <p:cNvSpPr txBox="1"/>
          <p:nvPr/>
        </p:nvSpPr>
        <p:spPr>
          <a:xfrm>
            <a:off x="4860032" y="5373216"/>
            <a:ext cx="3672408" cy="584775"/>
          </a:xfrm>
          <a:prstGeom prst="rect">
            <a:avLst/>
          </a:prstGeom>
          <a:noFill/>
        </p:spPr>
        <p:txBody>
          <a:bodyPr wrap="square" rtlCol="0">
            <a:spAutoFit/>
          </a:bodyPr>
          <a:lstStyle/>
          <a:p>
            <a:r>
              <a:rPr lang="en-US" altLang="zh-TW" sz="3200" b="1" dirty="0" smtClean="0">
                <a:latin typeface="標楷體" panose="03000509000000000000" pitchFamily="65" charset="-120"/>
                <a:ea typeface="標楷體" panose="03000509000000000000" pitchFamily="65" charset="-120"/>
              </a:rPr>
              <a:t>105</a:t>
            </a:r>
            <a:r>
              <a:rPr lang="zh-TW" altLang="en-US" sz="3200" b="1" dirty="0" smtClean="0">
                <a:latin typeface="標楷體" panose="03000509000000000000" pitchFamily="65" charset="-120"/>
                <a:ea typeface="標楷體" panose="03000509000000000000" pitchFamily="65" charset="-120"/>
              </a:rPr>
              <a:t>年</a:t>
            </a:r>
            <a:r>
              <a:rPr lang="en-US" altLang="zh-TW" sz="3200" b="1" dirty="0" smtClean="0">
                <a:latin typeface="標楷體" panose="03000509000000000000" pitchFamily="65" charset="-120"/>
                <a:ea typeface="標楷體" panose="03000509000000000000" pitchFamily="65" charset="-120"/>
              </a:rPr>
              <a:t>12</a:t>
            </a:r>
            <a:r>
              <a:rPr lang="zh-TW" altLang="en-US" sz="3200" b="1" dirty="0" smtClean="0">
                <a:latin typeface="標楷體" panose="03000509000000000000" pitchFamily="65" charset="-120"/>
                <a:ea typeface="標楷體" panose="03000509000000000000" pitchFamily="65" charset="-120"/>
              </a:rPr>
              <a:t>月</a:t>
            </a:r>
            <a:r>
              <a:rPr lang="en-US" altLang="zh-TW" sz="3200" b="1" dirty="0" smtClean="0">
                <a:latin typeface="標楷體" panose="03000509000000000000" pitchFamily="65" charset="-120"/>
                <a:ea typeface="標楷體" panose="03000509000000000000" pitchFamily="65" charset="-120"/>
              </a:rPr>
              <a:t>19</a:t>
            </a:r>
            <a:r>
              <a:rPr lang="zh-TW" altLang="en-US" sz="3200" b="1" dirty="0" smtClean="0">
                <a:latin typeface="標楷體" panose="03000509000000000000" pitchFamily="65" charset="-120"/>
                <a:ea typeface="標楷體" panose="03000509000000000000" pitchFamily="65" charset="-120"/>
              </a:rPr>
              <a:t>日</a:t>
            </a:r>
            <a:r>
              <a:rPr lang="en-US" altLang="zh-TW"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一</a:t>
            </a:r>
            <a:r>
              <a:rPr lang="en-US" altLang="zh-TW" sz="3200" b="1" dirty="0"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71380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0"/>
            <a:ext cx="8152912" cy="667018"/>
          </a:xfrm>
        </p:spPr>
        <p:txBody>
          <a:bodyPr>
            <a:normAutofit/>
          </a:bodyPr>
          <a:lstStyle/>
          <a:p>
            <a:pPr lvl="0"/>
            <a:r>
              <a:rPr lang="zh-TW" altLang="en-US" sz="3600" b="1" dirty="0" smtClean="0">
                <a:solidFill>
                  <a:srgbClr val="675D59"/>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規劃作法－其他配合事項</a:t>
            </a:r>
            <a:endParaRPr lang="zh-TW" altLang="en-US" sz="3600" dirty="0"/>
          </a:p>
        </p:txBody>
      </p:sp>
      <p:graphicFrame>
        <p:nvGraphicFramePr>
          <p:cNvPr id="5" name="Group 51"/>
          <p:cNvGraphicFramePr>
            <a:graphicFrameLocks/>
          </p:cNvGraphicFramePr>
          <p:nvPr>
            <p:extLst>
              <p:ext uri="{D42A27DB-BD31-4B8C-83A1-F6EECF244321}">
                <p14:modId xmlns:p14="http://schemas.microsoft.com/office/powerpoint/2010/main" val="1523576964"/>
              </p:ext>
            </p:extLst>
          </p:nvPr>
        </p:nvGraphicFramePr>
        <p:xfrm>
          <a:off x="611560" y="620688"/>
          <a:ext cx="8208912" cy="5762651"/>
        </p:xfrm>
        <a:graphic>
          <a:graphicData uri="http://schemas.openxmlformats.org/drawingml/2006/table">
            <a:tbl>
              <a:tblPr/>
              <a:tblGrid>
                <a:gridCol w="4032448"/>
                <a:gridCol w="1728192"/>
                <a:gridCol w="2448272"/>
              </a:tblGrid>
              <a:tr h="360736">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作業說明</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日程規劃</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備註</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r>
              <a:tr h="631289">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l"/>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蒐集國內他校作法</a:t>
                      </a: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l"/>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行政作業討論及</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擬訂初步規劃</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~7</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073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召開推動成績等第制說明會</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~11</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預計安排</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2~3</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次</a:t>
                      </a: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073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修訂等第制方案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11</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073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學年度第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1</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學期第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pitchFamily="2" charset="2"/>
                        </a:rPr>
                        <a:t>次教務會議報告</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19</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71165">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學年度第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學期第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次教務會議提案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03</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成績作業要點等法規修訂</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7116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成績系統</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成績單格式修訂作業開始</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月起</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電算中心配合修訂程式邏輯</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811657">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學年度第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學期校務會議討論</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04</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學則修訂</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631289">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學則報教育部備查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每年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日至</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30</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947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學年度第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學期第</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次教務會議提案</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日</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成績優良獎勵辦法</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朝比例制規劃</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endPar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11043">
                <a:tc>
                  <a:txBody>
                    <a:bodyPr/>
                    <a:lstStyle>
                      <a:lvl1pPr marL="342900" indent="-342900"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學年度起實施成績評定新制</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106</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a:t>
                      </a:r>
                      <a:r>
                        <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月起</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611560" y="6425952"/>
            <a:ext cx="7848872" cy="43204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zh-TW" altLang="en-US" sz="1600" dirty="0" smtClean="0"/>
              <a:t>註：規劃期程將會視進度而調整</a:t>
            </a:r>
            <a:endParaRPr lang="zh-TW" altLang="en-US" sz="1600" dirty="0"/>
          </a:p>
        </p:txBody>
      </p:sp>
    </p:spTree>
    <p:extLst>
      <p:ext uri="{BB962C8B-B14F-4D97-AF65-F5344CB8AC3E}">
        <p14:creationId xmlns:p14="http://schemas.microsoft.com/office/powerpoint/2010/main" val="238878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44624"/>
            <a:ext cx="8136904" cy="5904656"/>
          </a:xfrm>
        </p:spPr>
        <p:txBody>
          <a:bodyPr>
            <a:normAutofit/>
          </a:bodyPr>
          <a:lstStyle/>
          <a:p>
            <a:pPr marL="0" indent="0">
              <a:buNone/>
            </a:pPr>
            <a:r>
              <a:rPr lang="zh-TW" altLang="en-US" sz="4000" b="1" dirty="0" smtClean="0">
                <a:latin typeface="標楷體" panose="03000509000000000000" pitchFamily="65" charset="-120"/>
                <a:ea typeface="標楷體" panose="03000509000000000000" pitchFamily="65" charset="-120"/>
              </a:rPr>
              <a:t>待辦事項～</a:t>
            </a:r>
            <a:r>
              <a:rPr lang="zh-TW" altLang="en-US" sz="3200" dirty="0" smtClean="0">
                <a:solidFill>
                  <a:srgbClr val="FF0000"/>
                </a:solidFill>
                <a:latin typeface="標楷體" panose="03000509000000000000" pitchFamily="65" charset="-120"/>
                <a:ea typeface="標楷體" panose="03000509000000000000" pitchFamily="65" charset="-120"/>
              </a:rPr>
              <a:t>教師評分</a:t>
            </a:r>
            <a:r>
              <a:rPr lang="zh-TW" altLang="en-US" sz="3200" dirty="0">
                <a:solidFill>
                  <a:srgbClr val="FF0000"/>
                </a:solidFill>
                <a:latin typeface="標楷體" panose="03000509000000000000" pitchFamily="65" charset="-120"/>
                <a:ea typeface="標楷體" panose="03000509000000000000" pitchFamily="65" charset="-120"/>
              </a:rPr>
              <a:t>區間</a:t>
            </a:r>
            <a:r>
              <a:rPr lang="zh-TW" altLang="en-US" sz="3200" dirty="0" smtClean="0">
                <a:solidFill>
                  <a:srgbClr val="FF0000"/>
                </a:solidFill>
                <a:latin typeface="標楷體" panose="03000509000000000000" pitchFamily="65" charset="-120"/>
                <a:ea typeface="標楷體" panose="03000509000000000000" pitchFamily="65" charset="-120"/>
              </a:rPr>
              <a:t>百分比建議表</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indent="0">
              <a:buNone/>
            </a:pPr>
            <a:r>
              <a:rPr lang="en-US" altLang="zh-TW" sz="2000" b="1" dirty="0" smtClean="0">
                <a:latin typeface="標楷體" panose="03000509000000000000" pitchFamily="65" charset="-120"/>
                <a:ea typeface="標楷體" panose="03000509000000000000" pitchFamily="65" charset="-120"/>
              </a:rPr>
              <a:t>98.2</a:t>
            </a:r>
            <a:r>
              <a:rPr lang="zh-TW" altLang="en-US" sz="2000" b="1" dirty="0" smtClean="0">
                <a:latin typeface="標楷體" panose="03000509000000000000" pitchFamily="65" charset="-120"/>
                <a:ea typeface="標楷體" panose="03000509000000000000" pitchFamily="65" charset="-120"/>
              </a:rPr>
              <a:t>第</a:t>
            </a:r>
            <a:r>
              <a:rPr lang="en-US" altLang="zh-TW" sz="2000" b="1" dirty="0" smtClean="0">
                <a:latin typeface="標楷體" panose="03000509000000000000" pitchFamily="65" charset="-120"/>
                <a:ea typeface="標楷體" panose="03000509000000000000" pitchFamily="65" charset="-120"/>
              </a:rPr>
              <a:t>2</a:t>
            </a:r>
            <a:r>
              <a:rPr lang="zh-TW" altLang="en-US" sz="2000" b="1" dirty="0" smtClean="0">
                <a:latin typeface="標楷體" panose="03000509000000000000" pitchFamily="65" charset="-120"/>
                <a:ea typeface="標楷體" panose="03000509000000000000" pitchFamily="65" charset="-120"/>
              </a:rPr>
              <a:t>次教務會議討論教師評分標準化及說明會教師建議給教師評分</a:t>
            </a:r>
            <a:r>
              <a:rPr lang="zh-TW" altLang="en-US" sz="2000" b="1" dirty="0">
                <a:latin typeface="標楷體" panose="03000509000000000000" pitchFamily="65" charset="-120"/>
                <a:ea typeface="標楷體" panose="03000509000000000000" pitchFamily="65" charset="-120"/>
              </a:rPr>
              <a:t>區間</a:t>
            </a:r>
            <a:r>
              <a:rPr lang="zh-TW" altLang="en-US" sz="2000" b="1" dirty="0" smtClean="0">
                <a:latin typeface="標楷體" panose="03000509000000000000" pitchFamily="65" charset="-120"/>
                <a:ea typeface="標楷體" panose="03000509000000000000" pitchFamily="65" charset="-120"/>
              </a:rPr>
              <a:t>百分比建議標準</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b="1" dirty="0">
                <a:latin typeface="標楷體" panose="03000509000000000000" pitchFamily="65" charset="-120"/>
                <a:ea typeface="標楷體" panose="03000509000000000000" pitchFamily="65" charset="-120"/>
              </a:rPr>
              <a:t>從</a:t>
            </a:r>
            <a:r>
              <a:rPr lang="zh-TW" altLang="en-US" sz="2000" b="1" dirty="0" smtClean="0">
                <a:latin typeface="標楷體" panose="03000509000000000000" pitchFamily="65" charset="-120"/>
                <a:ea typeface="標楷體" panose="03000509000000000000" pitchFamily="65" charset="-120"/>
              </a:rPr>
              <a:t>統計近</a:t>
            </a:r>
            <a:r>
              <a:rPr lang="en-US" altLang="zh-TW" sz="2000" b="1" dirty="0" smtClean="0">
                <a:latin typeface="標楷體" panose="03000509000000000000" pitchFamily="65" charset="-120"/>
                <a:ea typeface="標楷體" panose="03000509000000000000" pitchFamily="65" charset="-120"/>
              </a:rPr>
              <a:t>2</a:t>
            </a:r>
            <a:r>
              <a:rPr lang="zh-TW" altLang="en-US" sz="2000" b="1" dirty="0" smtClean="0">
                <a:latin typeface="標楷體" panose="03000509000000000000" pitchFamily="65" charset="-120"/>
                <a:ea typeface="標楷體" panose="03000509000000000000" pitchFamily="65" charset="-120"/>
              </a:rPr>
              <a:t>學年度的學士班課程教師平均給分：</a:t>
            </a:r>
            <a:endParaRPr lang="en-US" altLang="zh-TW" sz="2000" b="1" dirty="0" smtClean="0"/>
          </a:p>
        </p:txBody>
      </p:sp>
      <p:graphicFrame>
        <p:nvGraphicFramePr>
          <p:cNvPr id="2" name="表格 1"/>
          <p:cNvGraphicFramePr>
            <a:graphicFrameLocks noGrp="1"/>
          </p:cNvGraphicFramePr>
          <p:nvPr>
            <p:extLst>
              <p:ext uri="{D42A27DB-BD31-4B8C-83A1-F6EECF244321}">
                <p14:modId xmlns:p14="http://schemas.microsoft.com/office/powerpoint/2010/main" val="993507375"/>
              </p:ext>
            </p:extLst>
          </p:nvPr>
        </p:nvGraphicFramePr>
        <p:xfrm>
          <a:off x="467544" y="1844824"/>
          <a:ext cx="4434723" cy="1116994"/>
        </p:xfrm>
        <a:graphic>
          <a:graphicData uri="http://schemas.openxmlformats.org/drawingml/2006/table">
            <a:tbl>
              <a:tblPr>
                <a:tableStyleId>{5C22544A-7EE6-4342-B048-85BDC9FD1C3A}</a:tableStyleId>
              </a:tblPr>
              <a:tblGrid>
                <a:gridCol w="799704"/>
                <a:gridCol w="1017805"/>
                <a:gridCol w="2617214"/>
              </a:tblGrid>
              <a:tr h="489755">
                <a:tc>
                  <a:txBody>
                    <a:bodyPr/>
                    <a:lstStyle/>
                    <a:p>
                      <a:pPr algn="ctr" fontAlgn="ctr"/>
                      <a:r>
                        <a:rPr lang="zh-TW" altLang="en-US" sz="1800" u="none" strike="noStrike" dirty="0">
                          <a:effectLst/>
                        </a:rPr>
                        <a:t>學年度</a:t>
                      </a: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u="none" strike="noStrike" dirty="0">
                          <a:effectLst/>
                        </a:rPr>
                        <a:t>課程數</a:t>
                      </a: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u="none" strike="noStrike" dirty="0">
                          <a:effectLst/>
                        </a:rPr>
                        <a:t>平均成績</a:t>
                      </a:r>
                      <a:r>
                        <a:rPr lang="en-US" altLang="zh-TW" sz="1800" u="none" strike="noStrike" dirty="0">
                          <a:effectLst/>
                        </a:rPr>
                        <a:t>_</a:t>
                      </a:r>
                      <a:r>
                        <a:rPr lang="zh-TW" altLang="en-US" sz="1800" u="none" strike="noStrike" dirty="0">
                          <a:effectLst/>
                        </a:rPr>
                        <a:t>課程數平均</a:t>
                      </a:r>
                      <a:endParaRPr lang="zh-TW" altLang="en-US" sz="1800" b="0" i="0" u="none" strike="noStrike" dirty="0">
                        <a:solidFill>
                          <a:srgbClr val="000000"/>
                        </a:solidFill>
                        <a:effectLst/>
                        <a:latin typeface="新細明體"/>
                      </a:endParaRPr>
                    </a:p>
                  </a:txBody>
                  <a:tcPr marL="9525" marR="9525" marT="9525" marB="0" anchor="ctr"/>
                </a:tc>
              </a:tr>
              <a:tr h="302333">
                <a:tc>
                  <a:txBody>
                    <a:bodyPr/>
                    <a:lstStyle/>
                    <a:p>
                      <a:pPr algn="ctr" fontAlgn="ctr"/>
                      <a:r>
                        <a:rPr lang="en-US" altLang="zh-TW" sz="1800" u="none" strike="noStrike" dirty="0">
                          <a:effectLst/>
                        </a:rPr>
                        <a:t>103</a:t>
                      </a: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3699</a:t>
                      </a: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82.67</a:t>
                      </a:r>
                      <a:endParaRPr lang="en-US" altLang="zh-TW" sz="1800" b="0" i="0" u="none" strike="noStrike" dirty="0">
                        <a:solidFill>
                          <a:srgbClr val="000000"/>
                        </a:solidFill>
                        <a:effectLst/>
                        <a:latin typeface="新細明體"/>
                      </a:endParaRPr>
                    </a:p>
                  </a:txBody>
                  <a:tcPr marL="9525" marR="9525" marT="9525" marB="0" anchor="ctr"/>
                </a:tc>
              </a:tr>
              <a:tr h="324906">
                <a:tc>
                  <a:txBody>
                    <a:bodyPr/>
                    <a:lstStyle/>
                    <a:p>
                      <a:pPr algn="ctr" fontAlgn="ctr"/>
                      <a:r>
                        <a:rPr lang="en-US" altLang="zh-TW" sz="1800" u="none" strike="noStrike">
                          <a:effectLst/>
                        </a:rPr>
                        <a:t>104</a:t>
                      </a:r>
                      <a:endParaRPr lang="en-US" altLang="zh-TW"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a:effectLst/>
                        </a:rPr>
                        <a:t>3624</a:t>
                      </a:r>
                      <a:endParaRPr lang="en-US" altLang="zh-TW"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82.78</a:t>
                      </a:r>
                      <a:endParaRPr lang="en-US" altLang="zh-TW" sz="1800" b="0" i="0" u="none" strike="noStrike" dirty="0">
                        <a:solidFill>
                          <a:srgbClr val="000000"/>
                        </a:solidFill>
                        <a:effectLst/>
                        <a:latin typeface="新細明體"/>
                      </a:endParaRPr>
                    </a:p>
                  </a:txBody>
                  <a:tcPr marL="9525" marR="9525" marT="9525" marB="0" anchor="ct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433427350"/>
              </p:ext>
            </p:extLst>
          </p:nvPr>
        </p:nvGraphicFramePr>
        <p:xfrm>
          <a:off x="467544" y="3068960"/>
          <a:ext cx="7632848" cy="3011110"/>
        </p:xfrm>
        <a:graphic>
          <a:graphicData uri="http://schemas.openxmlformats.org/drawingml/2006/table">
            <a:tbl>
              <a:tblPr>
                <a:tableStyleId>{5C22544A-7EE6-4342-B048-85BDC9FD1C3A}</a:tableStyleId>
              </a:tblPr>
              <a:tblGrid>
                <a:gridCol w="472845"/>
                <a:gridCol w="1399363"/>
                <a:gridCol w="1728192"/>
                <a:gridCol w="1656184"/>
                <a:gridCol w="1224135"/>
                <a:gridCol w="1152129"/>
              </a:tblGrid>
              <a:tr h="504057">
                <a:tc>
                  <a:txBody>
                    <a:bodyPr/>
                    <a:lstStyle/>
                    <a:p>
                      <a:pPr algn="ctr" fontAlgn="ctr"/>
                      <a:r>
                        <a:rPr lang="zh-TW" altLang="en-US" sz="1600" u="none" strike="noStrike" dirty="0">
                          <a:effectLst/>
                        </a:rPr>
                        <a:t>專業</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開課學院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平均成績</a:t>
                      </a:r>
                      <a:r>
                        <a:rPr lang="en-US" altLang="zh-TW" sz="1600" u="none" strike="noStrike" dirty="0">
                          <a:effectLst/>
                        </a:rPr>
                        <a:t>_103</a:t>
                      </a:r>
                      <a:r>
                        <a:rPr lang="zh-TW" altLang="en-US" sz="1600" u="none" strike="noStrike" dirty="0">
                          <a:effectLst/>
                        </a:rPr>
                        <a:t>學年</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平均成績</a:t>
                      </a:r>
                      <a:r>
                        <a:rPr lang="en-US" altLang="zh-TW" sz="1600" u="none" strike="noStrike" dirty="0">
                          <a:effectLst/>
                        </a:rPr>
                        <a:t>_104</a:t>
                      </a:r>
                      <a:r>
                        <a:rPr lang="zh-TW" altLang="en-US" sz="1600" u="none" strike="noStrike" dirty="0">
                          <a:effectLst/>
                        </a:rPr>
                        <a:t>學年</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標準差</a:t>
                      </a:r>
                      <a:r>
                        <a:rPr lang="en-US" altLang="zh-TW" sz="1600" u="none" strike="noStrike" dirty="0">
                          <a:effectLst/>
                        </a:rPr>
                        <a:t>_103</a:t>
                      </a:r>
                      <a:r>
                        <a:rPr lang="zh-TW" altLang="en-US" sz="1600" u="none" strike="noStrike" dirty="0">
                          <a:effectLst/>
                        </a:rPr>
                        <a:t>學年</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標準差</a:t>
                      </a:r>
                      <a:r>
                        <a:rPr lang="en-US" altLang="zh-TW" sz="1600" u="none" strike="noStrike" dirty="0">
                          <a:effectLst/>
                        </a:rPr>
                        <a:t>_104</a:t>
                      </a:r>
                      <a:r>
                        <a:rPr lang="zh-TW" altLang="en-US" sz="1600" u="none" strike="noStrike" dirty="0">
                          <a:effectLst/>
                        </a:rPr>
                        <a:t>學年</a:t>
                      </a:r>
                      <a:endParaRPr lang="zh-TW" altLang="en-US" sz="1600" b="0" i="0" u="none" strike="noStrike" dirty="0">
                        <a:solidFill>
                          <a:srgbClr val="000000"/>
                        </a:solidFill>
                        <a:effectLst/>
                        <a:latin typeface="新細明體"/>
                      </a:endParaRPr>
                    </a:p>
                  </a:txBody>
                  <a:tcPr marL="9525" marR="9525" marT="9525" marB="0" anchor="ct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文學院</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81.24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81.17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a:effectLst/>
                        </a:rPr>
                        <a:t>6.51 </a:t>
                      </a:r>
                      <a:endParaRPr lang="en-US" altLang="zh-TW" sz="1600" b="0" i="0" u="none" strike="noStrike">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6.72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r>
              <a:tr h="200059">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rPr>
                        <a:t>社科院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81.32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80.83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a:effectLst/>
                        </a:rPr>
                        <a:t>6.26 </a:t>
                      </a:r>
                      <a:endParaRPr lang="en-US" altLang="zh-TW" sz="1600" b="0" i="0" u="none" strike="noStrike">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a:effectLst/>
                        </a:rPr>
                        <a:t>6.54 </a:t>
                      </a:r>
                      <a:endParaRPr lang="en-US" altLang="zh-TW" sz="1600" b="0" i="0" u="none" strike="noStrike">
                        <a:solidFill>
                          <a:srgbClr val="000000"/>
                        </a:solidFill>
                        <a:effectLst/>
                        <a:latin typeface="新細明體"/>
                      </a:endParaRPr>
                    </a:p>
                  </a:txBody>
                  <a:tcPr marL="9525" marR="9525" marT="9525" marB="0" anchor="ctr">
                    <a:solidFill>
                      <a:schemeClr val="accent1">
                        <a:lumMod val="40000"/>
                        <a:lumOff val="60000"/>
                      </a:schemeClr>
                    </a:solidFill>
                  </a:tcP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商學院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84.55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84.14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7.36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6.38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傳播學院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84.88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84.43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5.10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4.56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rPr>
                        <a:t>外語學院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83.65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84.21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5.98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5.69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法學院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83.40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83.52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5.97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5.49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r>
              <a:tr h="346814">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理學院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solidFill>
                            <a:srgbClr val="FF0000"/>
                          </a:solidFill>
                          <a:effectLst/>
                        </a:rPr>
                        <a:t>79.50 </a:t>
                      </a:r>
                      <a:endParaRPr lang="en-US" altLang="zh-TW" sz="1600" b="0" i="0" u="none" strike="noStrike" dirty="0">
                        <a:solidFill>
                          <a:srgbClr val="FF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rgbClr val="FF0000"/>
                          </a:solidFill>
                          <a:effectLst/>
                        </a:rPr>
                        <a:t>79.14 </a:t>
                      </a:r>
                      <a:endParaRPr lang="en-US" altLang="zh-TW" sz="1600" b="0" i="0" u="none" strike="noStrike" dirty="0">
                        <a:solidFill>
                          <a:srgbClr val="FF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rgbClr val="FF0000"/>
                          </a:solidFill>
                          <a:effectLst/>
                        </a:rPr>
                        <a:t>8.48 </a:t>
                      </a:r>
                      <a:endParaRPr lang="en-US" altLang="zh-TW" sz="1600" b="0" i="0" u="none" strike="noStrike" dirty="0">
                        <a:solidFill>
                          <a:srgbClr val="FF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rgbClr val="FF0000"/>
                          </a:solidFill>
                          <a:effectLst/>
                        </a:rPr>
                        <a:t>9.83 </a:t>
                      </a:r>
                      <a:endParaRPr lang="en-US" altLang="zh-TW" sz="1600" b="0" i="0" u="none" strike="noStrike" dirty="0">
                        <a:solidFill>
                          <a:srgbClr val="FF0000"/>
                        </a:solidFill>
                        <a:effectLst/>
                        <a:latin typeface="新細明體"/>
                      </a:endParaRPr>
                    </a:p>
                  </a:txBody>
                  <a:tcPr marL="9525" marR="9525" marT="9525" marB="0" anchor="ctr">
                    <a:solidFill>
                      <a:schemeClr val="accent1">
                        <a:lumMod val="40000"/>
                        <a:lumOff val="60000"/>
                      </a:schemeClr>
                    </a:solidFill>
                  </a:tcPr>
                </a:tc>
              </a:tr>
              <a:tr h="346814">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國際事務學院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83.50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effectLst/>
                        </a:rPr>
                        <a:t>84.10 </a:t>
                      </a:r>
                      <a:endParaRPr lang="en-US" altLang="zh-TW" sz="1600" b="0" i="0" u="none" strike="noStrike" dirty="0">
                        <a:solidFill>
                          <a:srgbClr val="000000"/>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4.34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4.72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r>
              <a:tr h="26001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教育學院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solidFill>
                            <a:schemeClr val="tx1"/>
                          </a:solidFill>
                          <a:effectLst/>
                        </a:rPr>
                        <a:t>86.46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86.08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4.94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c>
                  <a:txBody>
                    <a:bodyPr/>
                    <a:lstStyle/>
                    <a:p>
                      <a:pPr algn="ctr" fontAlgn="ctr"/>
                      <a:r>
                        <a:rPr lang="en-US" altLang="zh-TW" sz="1600" u="none" strike="noStrike" dirty="0">
                          <a:solidFill>
                            <a:schemeClr val="tx1"/>
                          </a:solidFill>
                          <a:effectLst/>
                        </a:rPr>
                        <a:t>4.54 </a:t>
                      </a:r>
                      <a:endParaRPr lang="en-US" altLang="zh-TW" sz="1600" b="0" i="0" u="none" strike="noStrike" dirty="0">
                        <a:solidFill>
                          <a:schemeClr val="tx1"/>
                        </a:solidFill>
                        <a:effectLst/>
                        <a:latin typeface="新細明體"/>
                      </a:endParaRPr>
                    </a:p>
                  </a:txBody>
                  <a:tcPr marL="9525" marR="9525" marT="9525"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97300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25189953"/>
              </p:ext>
            </p:extLst>
          </p:nvPr>
        </p:nvGraphicFramePr>
        <p:xfrm>
          <a:off x="395536" y="260648"/>
          <a:ext cx="7272807" cy="2606686"/>
        </p:xfrm>
        <a:graphic>
          <a:graphicData uri="http://schemas.openxmlformats.org/drawingml/2006/table">
            <a:tbl>
              <a:tblPr>
                <a:tableStyleId>{5C22544A-7EE6-4342-B048-85BDC9FD1C3A}</a:tableStyleId>
              </a:tblPr>
              <a:tblGrid>
                <a:gridCol w="955015"/>
                <a:gridCol w="1395791"/>
                <a:gridCol w="2497732"/>
                <a:gridCol w="2424269"/>
              </a:tblGrid>
              <a:tr h="417646">
                <a:tc>
                  <a:txBody>
                    <a:bodyPr/>
                    <a:lstStyle/>
                    <a:p>
                      <a:pPr algn="l" fontAlgn="ctr"/>
                      <a:r>
                        <a:rPr lang="zh-TW" altLang="en-US" sz="1600" u="none" strike="noStrike" dirty="0">
                          <a:solidFill>
                            <a:srgbClr val="FF0000"/>
                          </a:solidFill>
                          <a:effectLst/>
                        </a:rPr>
                        <a:t>專業必修</a:t>
                      </a:r>
                      <a:endParaRPr lang="zh-TW" altLang="en-US" sz="1600" b="0" i="0" u="none" strike="noStrike" dirty="0">
                        <a:solidFill>
                          <a:srgbClr val="FF0000"/>
                        </a:solidFill>
                        <a:effectLst/>
                        <a:latin typeface="新細明體"/>
                      </a:endParaRPr>
                    </a:p>
                  </a:txBody>
                  <a:tcPr marL="9525" marR="9525" marT="9525" marB="0" anchor="ctr">
                    <a:solidFill>
                      <a:srgbClr val="FFFF00"/>
                    </a:solidFill>
                  </a:tcPr>
                </a:tc>
                <a:tc>
                  <a:txBody>
                    <a:bodyPr/>
                    <a:lstStyle/>
                    <a:p>
                      <a:pPr algn="l" fontAlgn="ctr"/>
                      <a:r>
                        <a:rPr lang="zh-TW" altLang="en-US" sz="1600" u="none" strike="noStrike" dirty="0">
                          <a:effectLst/>
                        </a:rPr>
                        <a:t>開課單位</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_103</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平均成績</a:t>
                      </a:r>
                      <a:r>
                        <a:rPr lang="en-US" altLang="zh-TW" sz="1600" u="none" strike="noStrike">
                          <a:effectLst/>
                        </a:rPr>
                        <a:t>_</a:t>
                      </a:r>
                      <a:r>
                        <a:rPr lang="zh-TW" altLang="en-US" sz="1600" u="none" strike="noStrike">
                          <a:effectLst/>
                        </a:rPr>
                        <a:t>平均</a:t>
                      </a:r>
                      <a:r>
                        <a:rPr lang="en-US" altLang="zh-TW" sz="1600" u="none" strike="noStrike">
                          <a:effectLst/>
                        </a:rPr>
                        <a:t>_104</a:t>
                      </a:r>
                      <a:r>
                        <a:rPr lang="zh-TW" altLang="en-US" sz="1600" u="none" strike="noStrike">
                          <a:effectLst/>
                        </a:rPr>
                        <a:t>學年度</a:t>
                      </a:r>
                      <a:endParaRPr lang="zh-TW" altLang="en-US" sz="1600" b="0" i="0" u="none" strike="noStrike">
                        <a:solidFill>
                          <a:srgbClr val="000000"/>
                        </a:solidFill>
                        <a:effectLst/>
                        <a:latin typeface="新細明體"/>
                      </a:endParaRPr>
                    </a:p>
                  </a:txBody>
                  <a:tcPr marL="9525" marR="9525" marT="9525" marB="0" anchor="ct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文學院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80.83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81.25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latin typeface="標楷體" panose="03000509000000000000" pitchFamily="65" charset="-120"/>
                          <a:ea typeface="標楷體" panose="03000509000000000000" pitchFamily="65" charset="-120"/>
                        </a:rPr>
                        <a:t>社科院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79.38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78.86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商學院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81.64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81.76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傳播學院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84.61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83.47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latin typeface="標楷體" panose="03000509000000000000" pitchFamily="65" charset="-120"/>
                          <a:ea typeface="標楷體" panose="03000509000000000000" pitchFamily="65" charset="-120"/>
                        </a:rPr>
                        <a:t>外語學院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83.55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84.08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理學院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75.73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73.64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國際事務學院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82.92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84.02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7363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教育學院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87.54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85.51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41827489"/>
              </p:ext>
            </p:extLst>
          </p:nvPr>
        </p:nvGraphicFramePr>
        <p:xfrm>
          <a:off x="1187624" y="3356992"/>
          <a:ext cx="7560840" cy="2605658"/>
        </p:xfrm>
        <a:graphic>
          <a:graphicData uri="http://schemas.openxmlformats.org/drawingml/2006/table">
            <a:tbl>
              <a:tblPr>
                <a:tableStyleId>{5C22544A-7EE6-4342-B048-85BDC9FD1C3A}</a:tableStyleId>
              </a:tblPr>
              <a:tblGrid>
                <a:gridCol w="1224136"/>
                <a:gridCol w="1296143"/>
                <a:gridCol w="2520281"/>
                <a:gridCol w="2520280"/>
              </a:tblGrid>
              <a:tr h="325373">
                <a:tc>
                  <a:txBody>
                    <a:bodyPr/>
                    <a:lstStyle/>
                    <a:p>
                      <a:pPr algn="ctr" fontAlgn="ctr"/>
                      <a:r>
                        <a:rPr lang="zh-TW" altLang="en-US" sz="1600" u="none" strike="noStrike" dirty="0">
                          <a:solidFill>
                            <a:srgbClr val="FF0000"/>
                          </a:solidFill>
                          <a:effectLst/>
                        </a:rPr>
                        <a:t>專業群修</a:t>
                      </a:r>
                      <a:endParaRPr lang="zh-TW" altLang="en-US" sz="1600" b="0" i="0" u="none" strike="noStrike" dirty="0">
                        <a:solidFill>
                          <a:srgbClr val="FF0000"/>
                        </a:solidFill>
                        <a:effectLst/>
                        <a:latin typeface="新細明體"/>
                      </a:endParaRPr>
                    </a:p>
                  </a:txBody>
                  <a:tcPr marL="9525" marR="9525" marT="9525" marB="0" anchor="ctr">
                    <a:solidFill>
                      <a:srgbClr val="FFFF00"/>
                    </a:solidFill>
                  </a:tcPr>
                </a:tc>
                <a:tc>
                  <a:txBody>
                    <a:bodyPr/>
                    <a:lstStyle/>
                    <a:p>
                      <a:pPr algn="l" fontAlgn="ctr"/>
                      <a:r>
                        <a:rPr lang="zh-TW" altLang="en-US" sz="1600" u="none" strike="noStrike" dirty="0">
                          <a:effectLst/>
                        </a:rPr>
                        <a:t>開課單位</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_103</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_104</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文學院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81.96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81.35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rPr>
                        <a:t>社科院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80.96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80.95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商學院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81.35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81.07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傳播學院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85.05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86.73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smtClean="0">
                          <a:effectLst/>
                        </a:rPr>
                        <a:t>外語學院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83.61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82.93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法學院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80.76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81.28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理學院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83.26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82.11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國際事務學院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80.86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84.44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教育學院</a:t>
                      </a:r>
                      <a:endParaRPr lang="zh-TW" altLang="en-US"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86.81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c>
                  <a:txBody>
                    <a:bodyPr/>
                    <a:lstStyle/>
                    <a:p>
                      <a:pPr algn="ctr" fontAlgn="ctr"/>
                      <a:r>
                        <a:rPr lang="en-US" altLang="zh-TW" sz="1600" u="none" strike="noStrike" dirty="0">
                          <a:effectLst/>
                        </a:rPr>
                        <a:t>85.77 </a:t>
                      </a:r>
                      <a:endParaRPr lang="en-US" altLang="zh-TW" sz="1600" b="0" i="0" u="none" strike="noStrike" dirty="0">
                        <a:solidFill>
                          <a:srgbClr val="000000"/>
                        </a:solidFill>
                        <a:effectLst/>
                        <a:latin typeface="新細明體"/>
                      </a:endParaRPr>
                    </a:p>
                  </a:txBody>
                  <a:tcPr marL="9525" marR="9525" marT="9525" marB="0" anchor="ctr">
                    <a:solidFill>
                      <a:srgbClr val="92D050"/>
                    </a:solidFill>
                  </a:tcPr>
                </a:tc>
              </a:tr>
            </a:tbl>
          </a:graphicData>
        </a:graphic>
      </p:graphicFrame>
    </p:spTree>
    <p:extLst>
      <p:ext uri="{BB962C8B-B14F-4D97-AF65-F5344CB8AC3E}">
        <p14:creationId xmlns:p14="http://schemas.microsoft.com/office/powerpoint/2010/main" val="370860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89240612"/>
              </p:ext>
            </p:extLst>
          </p:nvPr>
        </p:nvGraphicFramePr>
        <p:xfrm>
          <a:off x="395536" y="116632"/>
          <a:ext cx="7704856" cy="2533650"/>
        </p:xfrm>
        <a:graphic>
          <a:graphicData uri="http://schemas.openxmlformats.org/drawingml/2006/table">
            <a:tbl>
              <a:tblPr>
                <a:tableStyleId>{5C22544A-7EE6-4342-B048-85BDC9FD1C3A}</a:tableStyleId>
              </a:tblPr>
              <a:tblGrid>
                <a:gridCol w="936104"/>
                <a:gridCol w="1512168"/>
                <a:gridCol w="2592288"/>
                <a:gridCol w="2664296"/>
              </a:tblGrid>
              <a:tr h="209550">
                <a:tc>
                  <a:txBody>
                    <a:bodyPr/>
                    <a:lstStyle/>
                    <a:p>
                      <a:pPr algn="l" fontAlgn="ctr"/>
                      <a:r>
                        <a:rPr lang="zh-TW" altLang="en-US" sz="1600" b="1" u="none" strike="noStrike" dirty="0">
                          <a:solidFill>
                            <a:srgbClr val="FF0000"/>
                          </a:solidFill>
                          <a:effectLst/>
                        </a:rPr>
                        <a:t>專業選修</a:t>
                      </a:r>
                      <a:endParaRPr lang="zh-TW" altLang="en-US" sz="1600" b="1" i="0" u="none" strike="noStrike" dirty="0">
                        <a:solidFill>
                          <a:srgbClr val="FF0000"/>
                        </a:solidFill>
                        <a:effectLst/>
                        <a:latin typeface="新細明體"/>
                      </a:endParaRPr>
                    </a:p>
                  </a:txBody>
                  <a:tcPr marL="9525" marR="9525" marT="9525" marB="0" anchor="ctr">
                    <a:solidFill>
                      <a:srgbClr val="FFFF00"/>
                    </a:solidFill>
                  </a:tcPr>
                </a:tc>
                <a:tc>
                  <a:txBody>
                    <a:bodyPr/>
                    <a:lstStyle/>
                    <a:p>
                      <a:pPr algn="l" fontAlgn="ctr"/>
                      <a:r>
                        <a:rPr lang="zh-TW" altLang="en-US" sz="1600" u="none" strike="noStrike">
                          <a:effectLst/>
                        </a:rPr>
                        <a:t>開課單位</a:t>
                      </a: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平均成績</a:t>
                      </a:r>
                      <a:r>
                        <a:rPr lang="en-US" altLang="zh-TW" sz="1600" u="none" strike="noStrike">
                          <a:effectLst/>
                        </a:rPr>
                        <a:t>_</a:t>
                      </a:r>
                      <a:r>
                        <a:rPr lang="zh-TW" altLang="en-US" sz="1600" u="none" strike="noStrike">
                          <a:effectLst/>
                        </a:rPr>
                        <a:t>平均</a:t>
                      </a:r>
                      <a:r>
                        <a:rPr lang="en-US" altLang="zh-TW" sz="1600" u="none" strike="noStrike">
                          <a:effectLst/>
                        </a:rPr>
                        <a:t>_103</a:t>
                      </a:r>
                      <a:r>
                        <a:rPr lang="zh-TW" altLang="en-US" sz="1600" u="none" strike="noStrike">
                          <a:effectLst/>
                        </a:rPr>
                        <a:t>學年度</a:t>
                      </a: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平均成績</a:t>
                      </a:r>
                      <a:r>
                        <a:rPr lang="en-US" altLang="zh-TW" sz="1600" u="none" strike="noStrike">
                          <a:effectLst/>
                        </a:rPr>
                        <a:t>_</a:t>
                      </a:r>
                      <a:r>
                        <a:rPr lang="zh-TW" altLang="en-US" sz="1600" u="none" strike="noStrike">
                          <a:effectLst/>
                        </a:rPr>
                        <a:t>平均</a:t>
                      </a:r>
                      <a:r>
                        <a:rPr lang="en-US" altLang="zh-TW" sz="1600" u="none" strike="noStrike">
                          <a:effectLst/>
                        </a:rPr>
                        <a:t>_104</a:t>
                      </a:r>
                      <a:r>
                        <a:rPr lang="zh-TW" altLang="en-US" sz="1600" u="none" strike="noStrike">
                          <a:effectLst/>
                        </a:rPr>
                        <a:t>學年度</a:t>
                      </a:r>
                      <a:endParaRPr lang="zh-TW" altLang="en-US" sz="1600" b="0" i="0" u="none" strike="noStrike">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文學院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80.72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a:effectLst/>
                          <a:latin typeface="標楷體" panose="03000509000000000000" pitchFamily="65" charset="-120"/>
                          <a:ea typeface="標楷體" panose="03000509000000000000" pitchFamily="65" charset="-120"/>
                        </a:rPr>
                        <a:t>80.92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社會科學學院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83.57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83.28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商學院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86.59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85.93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傳播學院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84.96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84.81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外國語文學院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83.88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84.94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法學院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87.30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86.89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理學院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81.87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83.10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國際事務學院</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84.90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84.10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教育學院</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85.89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86.39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000"/>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206144016"/>
              </p:ext>
            </p:extLst>
          </p:nvPr>
        </p:nvGraphicFramePr>
        <p:xfrm>
          <a:off x="395536" y="2924944"/>
          <a:ext cx="7704856" cy="578738"/>
        </p:xfrm>
        <a:graphic>
          <a:graphicData uri="http://schemas.openxmlformats.org/drawingml/2006/table">
            <a:tbl>
              <a:tblPr>
                <a:tableStyleId>{5C22544A-7EE6-4342-B048-85BDC9FD1C3A}</a:tableStyleId>
              </a:tblPr>
              <a:tblGrid>
                <a:gridCol w="936104"/>
                <a:gridCol w="1512168"/>
                <a:gridCol w="2592288"/>
                <a:gridCol w="2664296"/>
              </a:tblGrid>
              <a:tr h="325373">
                <a:tc>
                  <a:txBody>
                    <a:bodyPr/>
                    <a:lstStyle/>
                    <a:p>
                      <a:pPr algn="l" fontAlgn="ctr"/>
                      <a:r>
                        <a:rPr lang="zh-TW" altLang="en-US" sz="1600" u="none" strike="noStrike" dirty="0">
                          <a:effectLst/>
                        </a:rPr>
                        <a:t>通識群修</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開課單位</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_103</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平均成績</a:t>
                      </a:r>
                      <a:r>
                        <a:rPr lang="en-US" altLang="zh-TW" sz="1600" u="none" strike="noStrike">
                          <a:effectLst/>
                        </a:rPr>
                        <a:t>_</a:t>
                      </a:r>
                      <a:r>
                        <a:rPr lang="zh-TW" altLang="en-US" sz="1600" u="none" strike="noStrike">
                          <a:effectLst/>
                        </a:rPr>
                        <a:t>平均</a:t>
                      </a:r>
                      <a:r>
                        <a:rPr lang="en-US" altLang="zh-TW" sz="1600" u="none" strike="noStrike">
                          <a:effectLst/>
                        </a:rPr>
                        <a:t>_104</a:t>
                      </a:r>
                      <a:r>
                        <a:rPr lang="zh-TW" altLang="en-US" sz="1600" u="none" strike="noStrike">
                          <a:effectLst/>
                        </a:rPr>
                        <a:t>學年度</a:t>
                      </a:r>
                      <a:endParaRPr lang="zh-TW" altLang="en-US" sz="1600" b="0" i="0" u="none" strike="noStrike">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共同科目</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81.88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81.89 </a:t>
                      </a:r>
                      <a:endParaRPr lang="en-US" altLang="zh-TW" sz="1600" b="0" i="0" u="none" strike="noStrike" dirty="0">
                        <a:solidFill>
                          <a:srgbClr val="000000"/>
                        </a:solidFill>
                        <a:effectLst/>
                        <a:latin typeface="新細明體"/>
                      </a:endParaRPr>
                    </a:p>
                  </a:txBody>
                  <a:tcPr marL="9525" marR="9525" marT="9525"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243877860"/>
              </p:ext>
            </p:extLst>
          </p:nvPr>
        </p:nvGraphicFramePr>
        <p:xfrm>
          <a:off x="395536" y="3645024"/>
          <a:ext cx="7704856" cy="1358265"/>
        </p:xfrm>
        <a:graphic>
          <a:graphicData uri="http://schemas.openxmlformats.org/drawingml/2006/table">
            <a:tbl>
              <a:tblPr>
                <a:tableStyleId>{5C22544A-7EE6-4342-B048-85BDC9FD1C3A}</a:tableStyleId>
              </a:tblPr>
              <a:tblGrid>
                <a:gridCol w="1008112"/>
                <a:gridCol w="1440160"/>
                <a:gridCol w="2592288"/>
                <a:gridCol w="2664296"/>
              </a:tblGrid>
              <a:tr h="253365">
                <a:tc>
                  <a:txBody>
                    <a:bodyPr/>
                    <a:lstStyle/>
                    <a:p>
                      <a:pPr algn="l" fontAlgn="ctr"/>
                      <a:r>
                        <a:rPr lang="zh-TW" altLang="en-US" sz="1600" u="none" strike="noStrike" dirty="0">
                          <a:effectLst/>
                        </a:rPr>
                        <a:t>整開必修</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開課單位</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_103</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_104</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社會科學學院</a:t>
                      </a:r>
                      <a:endParaRPr lang="zh-TW" altLang="en-US"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77.90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78.42 </a:t>
                      </a:r>
                      <a:endParaRPr lang="en-US" altLang="zh-TW"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800" b="0" i="0" u="none" strike="noStrike">
                        <a:solidFill>
                          <a:srgbClr val="000000"/>
                        </a:solidFill>
                        <a:effectLst/>
                        <a:latin typeface="新細明體"/>
                      </a:endParaRPr>
                    </a:p>
                  </a:txBody>
                  <a:tcPr marL="9525" marR="9525" marT="9525" marB="0" anchor="ctr"/>
                </a:tc>
                <a:tc>
                  <a:txBody>
                    <a:bodyPr/>
                    <a:lstStyle/>
                    <a:p>
                      <a:pPr algn="l" fontAlgn="ctr"/>
                      <a:r>
                        <a:rPr lang="zh-TW" altLang="en-US" sz="1800" u="none" strike="noStrike" dirty="0">
                          <a:effectLst/>
                        </a:rPr>
                        <a:t>商學院</a:t>
                      </a: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78.89 </a:t>
                      </a: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a:effectLst/>
                        </a:rPr>
                        <a:t>80.85 </a:t>
                      </a:r>
                      <a:endParaRPr lang="en-US" altLang="zh-TW" sz="1800" b="0" i="0" u="none" strike="noStrike">
                        <a:solidFill>
                          <a:srgbClr val="000000"/>
                        </a:solidFill>
                        <a:effectLst/>
                        <a:latin typeface="新細明體"/>
                      </a:endParaRPr>
                    </a:p>
                  </a:txBody>
                  <a:tcPr marL="9525" marR="9525" marT="9525" marB="0" anchor="ctr"/>
                </a:tc>
              </a:tr>
              <a:tr h="209550">
                <a:tc>
                  <a:txBody>
                    <a:bodyPr/>
                    <a:lstStyle/>
                    <a:p>
                      <a:pPr algn="l" fontAlgn="ctr"/>
                      <a:endParaRPr lang="zh-TW" altLang="en-US" sz="1800" b="0" i="0" u="none" strike="noStrike">
                        <a:solidFill>
                          <a:srgbClr val="000000"/>
                        </a:solidFill>
                        <a:effectLst/>
                        <a:latin typeface="新細明體"/>
                      </a:endParaRPr>
                    </a:p>
                  </a:txBody>
                  <a:tcPr marL="9525" marR="9525" marT="9525" marB="0" anchor="ctr"/>
                </a:tc>
                <a:tc>
                  <a:txBody>
                    <a:bodyPr/>
                    <a:lstStyle/>
                    <a:p>
                      <a:pPr algn="l" fontAlgn="ctr"/>
                      <a:r>
                        <a:rPr lang="zh-TW" altLang="en-US" sz="1800" u="none" strike="noStrike">
                          <a:effectLst/>
                        </a:rPr>
                        <a:t>國際事務學院</a:t>
                      </a: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81.26 </a:t>
                      </a: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81.10 </a:t>
                      </a:r>
                      <a:endParaRPr lang="en-US" altLang="zh-TW" sz="18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800" b="0" i="0" u="none" strike="noStrike">
                        <a:solidFill>
                          <a:srgbClr val="000000"/>
                        </a:solidFill>
                        <a:effectLst/>
                        <a:latin typeface="新細明體"/>
                      </a:endParaRPr>
                    </a:p>
                  </a:txBody>
                  <a:tcPr marL="9525" marR="9525" marT="9525" marB="0" anchor="ctr"/>
                </a:tc>
                <a:tc>
                  <a:txBody>
                    <a:bodyPr/>
                    <a:lstStyle/>
                    <a:p>
                      <a:pPr algn="l" fontAlgn="ctr"/>
                      <a:r>
                        <a:rPr lang="zh-TW" altLang="en-US" sz="1800" u="none" strike="noStrike">
                          <a:effectLst/>
                        </a:rPr>
                        <a:t>法學院</a:t>
                      </a: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84.10 </a:t>
                      </a: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a:effectLst/>
                        </a:rPr>
                        <a:t>81.74 </a:t>
                      </a:r>
                      <a:endParaRPr lang="en-US" altLang="zh-TW" sz="1800" b="0" i="0" u="none" strike="noStrike" dirty="0">
                        <a:solidFill>
                          <a:srgbClr val="000000"/>
                        </a:solidFill>
                        <a:effectLst/>
                        <a:latin typeface="新細明體"/>
                      </a:endParaRPr>
                    </a:p>
                  </a:txBody>
                  <a:tcPr marL="9525" marR="9525" marT="952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843129488"/>
              </p:ext>
            </p:extLst>
          </p:nvPr>
        </p:nvGraphicFramePr>
        <p:xfrm>
          <a:off x="395536" y="5157192"/>
          <a:ext cx="7704856" cy="1266825"/>
        </p:xfrm>
        <a:graphic>
          <a:graphicData uri="http://schemas.openxmlformats.org/drawingml/2006/table">
            <a:tbl>
              <a:tblPr>
                <a:tableStyleId>{5C22544A-7EE6-4342-B048-85BDC9FD1C3A}</a:tableStyleId>
              </a:tblPr>
              <a:tblGrid>
                <a:gridCol w="1008112"/>
                <a:gridCol w="1440160"/>
                <a:gridCol w="2592288"/>
                <a:gridCol w="2664296"/>
              </a:tblGrid>
              <a:tr h="209550">
                <a:tc>
                  <a:txBody>
                    <a:bodyPr/>
                    <a:lstStyle/>
                    <a:p>
                      <a:pPr algn="l" fontAlgn="ctr"/>
                      <a:r>
                        <a:rPr lang="zh-TW" altLang="en-US" sz="1600" u="none" strike="noStrike" dirty="0">
                          <a:effectLst/>
                        </a:rPr>
                        <a:t>整開選修</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開課單位</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dirty="0">
                          <a:effectLst/>
                        </a:rPr>
                        <a:t>平均成績</a:t>
                      </a:r>
                      <a:r>
                        <a:rPr lang="en-US" altLang="zh-TW" sz="1600" u="none" strike="noStrike" dirty="0">
                          <a:effectLst/>
                        </a:rPr>
                        <a:t>_</a:t>
                      </a:r>
                      <a:r>
                        <a:rPr lang="zh-TW" altLang="en-US" sz="1600" u="none" strike="noStrike" dirty="0">
                          <a:effectLst/>
                        </a:rPr>
                        <a:t>平均</a:t>
                      </a:r>
                      <a:r>
                        <a:rPr lang="en-US" altLang="zh-TW" sz="1600" u="none" strike="noStrike" dirty="0">
                          <a:effectLst/>
                        </a:rPr>
                        <a:t>_103</a:t>
                      </a:r>
                      <a:r>
                        <a:rPr lang="zh-TW" altLang="en-US" sz="1600" u="none" strike="noStrike" dirty="0">
                          <a:effectLst/>
                        </a:rPr>
                        <a:t>學年度</a:t>
                      </a:r>
                      <a:endParaRPr lang="zh-TW" altLang="en-US" sz="16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平均成績</a:t>
                      </a:r>
                      <a:r>
                        <a:rPr lang="en-US" altLang="zh-TW" sz="1600" u="none" strike="noStrike">
                          <a:effectLst/>
                        </a:rPr>
                        <a:t>_</a:t>
                      </a:r>
                      <a:r>
                        <a:rPr lang="zh-TW" altLang="en-US" sz="1600" u="none" strike="noStrike">
                          <a:effectLst/>
                        </a:rPr>
                        <a:t>平均</a:t>
                      </a:r>
                      <a:r>
                        <a:rPr lang="en-US" altLang="zh-TW" sz="1600" u="none" strike="noStrike">
                          <a:effectLst/>
                        </a:rPr>
                        <a:t>_104</a:t>
                      </a:r>
                      <a:r>
                        <a:rPr lang="zh-TW" altLang="en-US" sz="1600" u="none" strike="noStrike">
                          <a:effectLst/>
                        </a:rPr>
                        <a:t>學年度</a:t>
                      </a:r>
                      <a:endParaRPr lang="zh-TW" altLang="en-US" sz="1600" b="0" i="0" u="none" strike="noStrike">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社會科學學院</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78.38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84.58 </a:t>
                      </a:r>
                      <a:endParaRPr lang="en-US" altLang="zh-TW"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法學院</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78.76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76.91 </a:t>
                      </a:r>
                      <a:endParaRPr lang="en-US" altLang="zh-TW"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理學院</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80.63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83.60 </a:t>
                      </a:r>
                      <a:endParaRPr lang="en-US" altLang="zh-TW" sz="1600" b="0" i="0" u="none" strike="noStrike" dirty="0">
                        <a:solidFill>
                          <a:srgbClr val="000000"/>
                        </a:solidFill>
                        <a:effectLst/>
                        <a:latin typeface="新細明體"/>
                      </a:endParaRPr>
                    </a:p>
                  </a:txBody>
                  <a:tcPr marL="9525" marR="9525" marT="9525" marB="0" anchor="ctr"/>
                </a:tc>
              </a:tr>
              <a:tr h="209550">
                <a:tc>
                  <a:txBody>
                    <a:bodyPr/>
                    <a:lstStyle/>
                    <a:p>
                      <a:pPr algn="l" fontAlgn="ctr"/>
                      <a:endParaRPr lang="zh-TW" altLang="en-US" sz="1600" b="0" i="0" u="none" strike="noStrike">
                        <a:solidFill>
                          <a:srgbClr val="000000"/>
                        </a:solidFill>
                        <a:effectLst/>
                        <a:latin typeface="新細明體"/>
                      </a:endParaRPr>
                    </a:p>
                  </a:txBody>
                  <a:tcPr marL="9525" marR="9525" marT="9525" marB="0" anchor="ctr"/>
                </a:tc>
                <a:tc>
                  <a:txBody>
                    <a:bodyPr/>
                    <a:lstStyle/>
                    <a:p>
                      <a:pPr algn="l" fontAlgn="ctr"/>
                      <a:r>
                        <a:rPr lang="zh-TW" altLang="en-US" sz="1600" u="none" strike="noStrike">
                          <a:effectLst/>
                        </a:rPr>
                        <a:t>商學院</a:t>
                      </a:r>
                      <a:endParaRPr lang="zh-TW" altLang="en-US" sz="1600" b="0" i="0" u="none" strike="noStrike">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82.47 </a:t>
                      </a:r>
                      <a:endParaRPr lang="en-US" altLang="zh-TW" sz="16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600" u="none" strike="noStrike" dirty="0">
                          <a:effectLst/>
                        </a:rPr>
                        <a:t>82.58 </a:t>
                      </a:r>
                      <a:endParaRPr lang="en-US" altLang="zh-TW" sz="1600" b="0" i="0" u="none" strike="noStrike" dirty="0">
                        <a:solidFill>
                          <a:srgbClr val="000000"/>
                        </a:solidFill>
                        <a:effectLst/>
                        <a:latin typeface="新細明體"/>
                      </a:endParaRPr>
                    </a:p>
                  </a:txBody>
                  <a:tcPr marL="9525" marR="9525" marT="9525" marB="0" anchor="ctr"/>
                </a:tc>
              </a:tr>
            </a:tbl>
          </a:graphicData>
        </a:graphic>
      </p:graphicFrame>
    </p:spTree>
    <p:extLst>
      <p:ext uri="{BB962C8B-B14F-4D97-AF65-F5344CB8AC3E}">
        <p14:creationId xmlns:p14="http://schemas.microsoft.com/office/powerpoint/2010/main" val="2024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34009562"/>
              </p:ext>
            </p:extLst>
          </p:nvPr>
        </p:nvGraphicFramePr>
        <p:xfrm>
          <a:off x="683568" y="476672"/>
          <a:ext cx="7056784" cy="1373500"/>
        </p:xfrm>
        <a:graphic>
          <a:graphicData uri="http://schemas.openxmlformats.org/drawingml/2006/table">
            <a:tbl>
              <a:tblPr>
                <a:tableStyleId>{5C22544A-7EE6-4342-B048-85BDC9FD1C3A}</a:tableStyleId>
              </a:tblPr>
              <a:tblGrid>
                <a:gridCol w="685420"/>
                <a:gridCol w="1546828"/>
                <a:gridCol w="2376264"/>
                <a:gridCol w="2448272"/>
              </a:tblGrid>
              <a:tr h="360040">
                <a:tc>
                  <a:txBody>
                    <a:bodyPr/>
                    <a:lstStyle/>
                    <a:p>
                      <a:pPr algn="l" fontAlgn="ctr"/>
                      <a:r>
                        <a:rPr lang="zh-TW" altLang="en-US" sz="1600" b="0" i="0" u="none" strike="noStrike" dirty="0" smtClean="0">
                          <a:solidFill>
                            <a:schemeClr val="tx1"/>
                          </a:solidFill>
                          <a:effectLst/>
                          <a:latin typeface="新細明體"/>
                        </a:rPr>
                        <a:t>理學院</a:t>
                      </a:r>
                      <a:endParaRPr lang="zh-TW" altLang="en-US" sz="1600" b="0" i="0" u="none" strike="noStrike" dirty="0">
                        <a:solidFill>
                          <a:schemeClr val="tx1"/>
                        </a:solidFill>
                        <a:effectLst/>
                        <a:latin typeface="新細明體"/>
                      </a:endParaRPr>
                    </a:p>
                  </a:txBody>
                  <a:tcPr marL="9525" marR="9525" marT="9525" marB="0" anchor="ctr"/>
                </a:tc>
                <a:tc>
                  <a:txBody>
                    <a:bodyPr/>
                    <a:lstStyle/>
                    <a:p>
                      <a:pPr algn="l" fontAlgn="ctr"/>
                      <a:r>
                        <a:rPr lang="zh-TW" altLang="en-US" sz="1600" b="0" i="0" u="none" strike="noStrike" dirty="0" smtClean="0">
                          <a:solidFill>
                            <a:schemeClr val="tx1"/>
                          </a:solidFill>
                          <a:effectLst/>
                          <a:latin typeface="+mn-lt"/>
                        </a:rPr>
                        <a:t>課程類別</a:t>
                      </a:r>
                      <a:endParaRPr lang="zh-TW" altLang="en-US" sz="1600" b="0" i="0" u="none" strike="noStrike" dirty="0">
                        <a:solidFill>
                          <a:schemeClr val="tx1"/>
                        </a:solidFill>
                        <a:effectLst/>
                        <a:latin typeface="新細明體"/>
                      </a:endParaRPr>
                    </a:p>
                  </a:txBody>
                  <a:tcPr marL="9525" marR="9525" marT="9525" marB="0" anchor="ctr"/>
                </a:tc>
                <a:tc>
                  <a:txBody>
                    <a:bodyPr/>
                    <a:lstStyle/>
                    <a:p>
                      <a:pPr algn="l" fontAlgn="ctr"/>
                      <a:r>
                        <a:rPr lang="zh-TW" altLang="en-US" sz="1600" u="none" strike="noStrike" dirty="0">
                          <a:solidFill>
                            <a:schemeClr val="tx1"/>
                          </a:solidFill>
                          <a:effectLst/>
                        </a:rPr>
                        <a:t>平均成績</a:t>
                      </a:r>
                      <a:r>
                        <a:rPr lang="en-US" altLang="zh-TW" sz="1600" u="none" strike="noStrike" dirty="0">
                          <a:solidFill>
                            <a:schemeClr val="tx1"/>
                          </a:solidFill>
                          <a:effectLst/>
                        </a:rPr>
                        <a:t>_</a:t>
                      </a:r>
                      <a:r>
                        <a:rPr lang="zh-TW" altLang="en-US" sz="1600" u="none" strike="noStrike" dirty="0">
                          <a:solidFill>
                            <a:schemeClr val="tx1"/>
                          </a:solidFill>
                          <a:effectLst/>
                        </a:rPr>
                        <a:t>平均</a:t>
                      </a:r>
                      <a:r>
                        <a:rPr lang="en-US" altLang="zh-TW" sz="1600" u="none" strike="noStrike" dirty="0">
                          <a:solidFill>
                            <a:schemeClr val="tx1"/>
                          </a:solidFill>
                          <a:effectLst/>
                        </a:rPr>
                        <a:t>_103</a:t>
                      </a:r>
                      <a:r>
                        <a:rPr lang="zh-TW" altLang="en-US" sz="1600" u="none" strike="noStrike" dirty="0">
                          <a:solidFill>
                            <a:schemeClr val="tx1"/>
                          </a:solidFill>
                          <a:effectLst/>
                        </a:rPr>
                        <a:t>學年度</a:t>
                      </a:r>
                      <a:endParaRPr lang="zh-TW" altLang="en-US" sz="1600" b="0" i="0" u="none" strike="noStrike" dirty="0">
                        <a:solidFill>
                          <a:schemeClr val="tx1"/>
                        </a:solidFill>
                        <a:effectLst/>
                        <a:latin typeface="新細明體"/>
                      </a:endParaRPr>
                    </a:p>
                  </a:txBody>
                  <a:tcPr marL="9525" marR="9525" marT="9525" marB="0" anchor="ctr"/>
                </a:tc>
                <a:tc>
                  <a:txBody>
                    <a:bodyPr/>
                    <a:lstStyle/>
                    <a:p>
                      <a:pPr algn="l" fontAlgn="ctr"/>
                      <a:r>
                        <a:rPr lang="zh-TW" altLang="en-US" sz="1600" u="none" strike="noStrike" dirty="0">
                          <a:solidFill>
                            <a:schemeClr val="tx1"/>
                          </a:solidFill>
                          <a:effectLst/>
                        </a:rPr>
                        <a:t>平均成績</a:t>
                      </a:r>
                      <a:r>
                        <a:rPr lang="en-US" altLang="zh-TW" sz="1600" u="none" strike="noStrike" dirty="0">
                          <a:solidFill>
                            <a:schemeClr val="tx1"/>
                          </a:solidFill>
                          <a:effectLst/>
                        </a:rPr>
                        <a:t>_</a:t>
                      </a:r>
                      <a:r>
                        <a:rPr lang="zh-TW" altLang="en-US" sz="1600" u="none" strike="noStrike" dirty="0">
                          <a:solidFill>
                            <a:schemeClr val="tx1"/>
                          </a:solidFill>
                          <a:effectLst/>
                        </a:rPr>
                        <a:t>平均</a:t>
                      </a:r>
                      <a:r>
                        <a:rPr lang="en-US" altLang="zh-TW" sz="1600" u="none" strike="noStrike" dirty="0">
                          <a:solidFill>
                            <a:schemeClr val="tx1"/>
                          </a:solidFill>
                          <a:effectLst/>
                        </a:rPr>
                        <a:t>_104</a:t>
                      </a:r>
                      <a:r>
                        <a:rPr lang="zh-TW" altLang="en-US" sz="1600" u="none" strike="noStrike" dirty="0">
                          <a:solidFill>
                            <a:schemeClr val="tx1"/>
                          </a:solidFill>
                          <a:effectLst/>
                        </a:rPr>
                        <a:t>學年度</a:t>
                      </a:r>
                      <a:endParaRPr lang="zh-TW" altLang="en-US" sz="1600" b="0" i="0" u="none" strike="noStrike" dirty="0">
                        <a:solidFill>
                          <a:schemeClr val="tx1"/>
                        </a:solidFill>
                        <a:effectLst/>
                        <a:latin typeface="新細明體"/>
                      </a:endParaRPr>
                    </a:p>
                  </a:txBody>
                  <a:tcPr marL="9525" marR="9525" marT="9525" marB="0" anchor="ctr"/>
                </a:tc>
              </a:tr>
              <a:tr h="209550">
                <a:tc>
                  <a:txBody>
                    <a:bodyPr/>
                    <a:lstStyle/>
                    <a:p>
                      <a:pPr algn="l" fontAlgn="ctr"/>
                      <a:endParaRPr lang="zh-TW" altLang="en-US" sz="1600" b="0" i="0" u="none" strike="noStrike">
                        <a:solidFill>
                          <a:schemeClr val="tx1"/>
                        </a:solidFill>
                        <a:effectLst/>
                        <a:latin typeface="新細明體"/>
                      </a:endParaRPr>
                    </a:p>
                  </a:txBody>
                  <a:tcPr marL="9525" marR="9525" marT="9525" marB="0" anchor="ctr"/>
                </a:tc>
                <a:tc>
                  <a:txBody>
                    <a:bodyPr/>
                    <a:lstStyle/>
                    <a:p>
                      <a:pPr algn="l" fontAlgn="ctr"/>
                      <a:r>
                        <a:rPr lang="zh-TW" altLang="en-US" sz="1600" b="0" i="0" u="none" strike="noStrike" dirty="0" smtClean="0">
                          <a:solidFill>
                            <a:schemeClr val="tx1"/>
                          </a:solidFill>
                          <a:effectLst/>
                          <a:latin typeface="+mn-lt"/>
                        </a:rPr>
                        <a:t>所有專業課程</a:t>
                      </a:r>
                      <a:endParaRPr lang="zh-TW" altLang="en-US" sz="1600" b="0" i="0" u="none" strike="noStrike" dirty="0">
                        <a:solidFill>
                          <a:schemeClr val="tx1"/>
                        </a:solidFill>
                        <a:effectLst/>
                        <a:latin typeface="新細明體"/>
                      </a:endParaRPr>
                    </a:p>
                  </a:txBody>
                  <a:tcPr marL="9525" marR="9525" marT="9525" marB="0" anchor="ctr"/>
                </a:tc>
                <a:tc>
                  <a:txBody>
                    <a:bodyPr/>
                    <a:lstStyle/>
                    <a:p>
                      <a:pPr algn="ctr" fontAlgn="ctr"/>
                      <a:r>
                        <a:rPr lang="en-US" altLang="zh-TW" sz="1600" u="none" strike="noStrike" dirty="0">
                          <a:solidFill>
                            <a:srgbClr val="FF0000"/>
                          </a:solidFill>
                          <a:effectLst/>
                          <a:latin typeface="標楷體" panose="03000509000000000000" pitchFamily="65" charset="-120"/>
                          <a:ea typeface="標楷體" panose="03000509000000000000" pitchFamily="65" charset="-120"/>
                        </a:rPr>
                        <a:t>79.50 </a:t>
                      </a:r>
                      <a:endParaRPr lang="en-US" altLang="zh-TW" sz="16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solidFill>
                            <a:srgbClr val="FF0000"/>
                          </a:solidFill>
                          <a:effectLst/>
                          <a:latin typeface="標楷體" panose="03000509000000000000" pitchFamily="65" charset="-120"/>
                          <a:ea typeface="標楷體" panose="03000509000000000000" pitchFamily="65" charset="-120"/>
                        </a:rPr>
                        <a:t>79.14 </a:t>
                      </a:r>
                      <a:endParaRPr lang="en-US" altLang="zh-TW" sz="16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tc>
              </a:tr>
              <a:tr h="209550">
                <a:tc>
                  <a:txBody>
                    <a:bodyPr/>
                    <a:lstStyle/>
                    <a:p>
                      <a:pPr algn="l" fontAlgn="ctr"/>
                      <a:endParaRPr lang="zh-TW" altLang="en-US" sz="1600" b="0" i="0" u="none" strike="noStrike">
                        <a:solidFill>
                          <a:schemeClr val="tx1"/>
                        </a:solidFill>
                        <a:effectLst/>
                        <a:latin typeface="新細明體"/>
                      </a:endParaRPr>
                    </a:p>
                  </a:txBody>
                  <a:tcPr marL="9525" marR="9525" marT="9525" marB="0" anchor="ctr"/>
                </a:tc>
                <a:tc>
                  <a:txBody>
                    <a:bodyPr/>
                    <a:lstStyle/>
                    <a:p>
                      <a:pPr algn="l" fontAlgn="ctr"/>
                      <a:r>
                        <a:rPr lang="zh-TW" altLang="en-US" sz="1600" b="0" i="0" u="none" strike="noStrike" dirty="0" smtClean="0">
                          <a:solidFill>
                            <a:schemeClr val="tx1"/>
                          </a:solidFill>
                          <a:effectLst/>
                          <a:latin typeface="+mn-lt"/>
                        </a:rPr>
                        <a:t>必修課程</a:t>
                      </a:r>
                      <a:endParaRPr lang="zh-TW" altLang="en-US" sz="1600" b="0" i="0" u="none" strike="noStrike" dirty="0">
                        <a:solidFill>
                          <a:schemeClr val="tx1"/>
                        </a:solidFill>
                        <a:effectLst/>
                        <a:latin typeface="新細明體"/>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75.73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73.64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209550">
                <a:tc>
                  <a:txBody>
                    <a:bodyPr/>
                    <a:lstStyle/>
                    <a:p>
                      <a:pPr algn="l" fontAlgn="ctr"/>
                      <a:endParaRPr lang="zh-TW" altLang="en-US" sz="1600" b="0" i="0" u="none" strike="noStrike">
                        <a:solidFill>
                          <a:schemeClr val="tx1"/>
                        </a:solidFill>
                        <a:effectLst/>
                        <a:latin typeface="新細明體"/>
                      </a:endParaRPr>
                    </a:p>
                  </a:txBody>
                  <a:tcPr marL="9525" marR="9525" marT="9525" marB="0" anchor="ctr"/>
                </a:tc>
                <a:tc>
                  <a:txBody>
                    <a:bodyPr/>
                    <a:lstStyle/>
                    <a:p>
                      <a:pPr algn="l" fontAlgn="ctr"/>
                      <a:r>
                        <a:rPr lang="zh-TW" altLang="en-US" sz="1600" b="0" i="0" u="none" strike="noStrike" dirty="0" smtClean="0">
                          <a:solidFill>
                            <a:schemeClr val="tx1"/>
                          </a:solidFill>
                          <a:effectLst/>
                          <a:latin typeface="新細明體"/>
                        </a:rPr>
                        <a:t>群修課程</a:t>
                      </a:r>
                      <a:endParaRPr lang="zh-TW" altLang="en-US" sz="1600" b="0" i="0" u="none" strike="noStrike" dirty="0">
                        <a:solidFill>
                          <a:schemeClr val="tx1"/>
                        </a:solidFill>
                        <a:effectLst/>
                        <a:latin typeface="新細明體"/>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83.26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82.11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209550">
                <a:tc>
                  <a:txBody>
                    <a:bodyPr/>
                    <a:lstStyle/>
                    <a:p>
                      <a:pPr algn="l" fontAlgn="ctr"/>
                      <a:endParaRPr lang="zh-TW" altLang="en-US" sz="1600" b="0" i="0" u="none" strike="noStrike">
                        <a:solidFill>
                          <a:schemeClr val="tx1"/>
                        </a:solidFill>
                        <a:effectLst/>
                        <a:latin typeface="新細明體"/>
                      </a:endParaRPr>
                    </a:p>
                  </a:txBody>
                  <a:tcPr marL="9525" marR="9525" marT="9525" marB="0" anchor="ctr"/>
                </a:tc>
                <a:tc>
                  <a:txBody>
                    <a:bodyPr/>
                    <a:lstStyle/>
                    <a:p>
                      <a:pPr algn="l" fontAlgn="ctr"/>
                      <a:r>
                        <a:rPr lang="zh-TW" altLang="en-US" sz="1600" b="0" i="0" u="none" strike="noStrike" dirty="0" smtClean="0">
                          <a:solidFill>
                            <a:schemeClr val="tx1"/>
                          </a:solidFill>
                          <a:effectLst/>
                          <a:latin typeface="新細明體"/>
                        </a:rPr>
                        <a:t>選修課程</a:t>
                      </a:r>
                      <a:endParaRPr lang="zh-TW" altLang="en-US" sz="1600" b="0" i="0" u="none" strike="noStrike" dirty="0">
                        <a:solidFill>
                          <a:schemeClr val="tx1"/>
                        </a:solidFill>
                        <a:effectLst/>
                        <a:latin typeface="新細明體"/>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81.87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600" u="none" strike="noStrike" dirty="0">
                          <a:effectLst/>
                          <a:latin typeface="標楷體" panose="03000509000000000000" pitchFamily="65" charset="-120"/>
                          <a:ea typeface="標楷體" panose="03000509000000000000" pitchFamily="65" charset="-120"/>
                        </a:rPr>
                        <a:t>83.10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bl>
          </a:graphicData>
        </a:graphic>
      </p:graphicFrame>
      <p:sp>
        <p:nvSpPr>
          <p:cNvPr id="6" name="文字方塊 5"/>
          <p:cNvSpPr txBox="1"/>
          <p:nvPr/>
        </p:nvSpPr>
        <p:spPr>
          <a:xfrm>
            <a:off x="611560" y="116632"/>
            <a:ext cx="2304256" cy="369332"/>
          </a:xfrm>
          <a:prstGeom prst="rect">
            <a:avLst/>
          </a:prstGeom>
          <a:noFill/>
        </p:spPr>
        <p:txBody>
          <a:bodyPr wrap="square" rtlCol="0">
            <a:spAutoFit/>
          </a:bodyPr>
          <a:lstStyle/>
          <a:p>
            <a:r>
              <a:rPr lang="zh-TW" altLang="en-US" dirty="0" smtClean="0"/>
              <a:t>以理學院為例：</a:t>
            </a:r>
            <a:endParaRPr lang="zh-TW" altLang="en-US" dirty="0"/>
          </a:p>
        </p:txBody>
      </p:sp>
      <p:sp>
        <p:nvSpPr>
          <p:cNvPr id="7" name="文字方塊 6"/>
          <p:cNvSpPr txBox="1"/>
          <p:nvPr/>
        </p:nvSpPr>
        <p:spPr>
          <a:xfrm>
            <a:off x="744960" y="2333526"/>
            <a:ext cx="6912768" cy="2031325"/>
          </a:xfrm>
          <a:prstGeom prst="rect">
            <a:avLst/>
          </a:prstGeom>
          <a:noFill/>
        </p:spPr>
        <p:txBody>
          <a:bodyPr wrap="square" rtlCol="0">
            <a:spAutoFit/>
          </a:bodyPr>
          <a:lstStyle/>
          <a:p>
            <a:r>
              <a:rPr lang="zh-TW" altLang="en-US" dirty="0" smtClean="0"/>
              <a:t>從學院為單位</a:t>
            </a:r>
            <a:r>
              <a:rPr lang="zh-TW" altLang="en-US" dirty="0"/>
              <a:t>，資料顯示</a:t>
            </a:r>
            <a:r>
              <a:rPr lang="zh-TW" altLang="en-US" dirty="0" smtClean="0"/>
              <a:t>：</a:t>
            </a:r>
            <a:endParaRPr lang="en-US" altLang="zh-TW" dirty="0" smtClean="0"/>
          </a:p>
          <a:p>
            <a:r>
              <a:rPr lang="en-US" altLang="zh-TW" dirty="0" smtClean="0"/>
              <a:t>(</a:t>
            </a:r>
            <a:r>
              <a:rPr lang="zh-TW" altLang="en-US" dirty="0" smtClean="0"/>
              <a:t>一</a:t>
            </a:r>
            <a:r>
              <a:rPr lang="en-US" altLang="zh-TW" dirty="0" smtClean="0"/>
              <a:t>)</a:t>
            </a:r>
            <a:r>
              <a:rPr lang="zh-TW" altLang="en-US" dirty="0" smtClean="0"/>
              <a:t>本校專業課程平均給分大都落在</a:t>
            </a:r>
            <a:r>
              <a:rPr lang="en-US" altLang="zh-TW" dirty="0" smtClean="0"/>
              <a:t>80~87</a:t>
            </a:r>
            <a:r>
              <a:rPr lang="zh-TW" altLang="en-US" dirty="0" smtClean="0"/>
              <a:t>分</a:t>
            </a:r>
            <a:endParaRPr lang="en-US" altLang="zh-TW" dirty="0" smtClean="0"/>
          </a:p>
          <a:p>
            <a:r>
              <a:rPr lang="en-US" altLang="zh-TW" dirty="0" smtClean="0"/>
              <a:t>(</a:t>
            </a:r>
            <a:r>
              <a:rPr lang="zh-TW" altLang="en-US" dirty="0" smtClean="0"/>
              <a:t>二</a:t>
            </a:r>
            <a:r>
              <a:rPr lang="en-US" altLang="zh-TW" dirty="0" smtClean="0"/>
              <a:t>)</a:t>
            </a:r>
            <a:r>
              <a:rPr lang="zh-TW" altLang="en-US" dirty="0" smtClean="0"/>
              <a:t>專業課程中各院必修課程分數較有差異性</a:t>
            </a:r>
            <a:r>
              <a:rPr lang="zh-TW" altLang="en-US" dirty="0"/>
              <a:t>，而在群修及選修</a:t>
            </a:r>
            <a:r>
              <a:rPr lang="zh-TW" altLang="en-US" dirty="0" smtClean="0"/>
              <a:t>課</a:t>
            </a:r>
            <a:endParaRPr lang="en-US" altLang="zh-TW" dirty="0" smtClean="0"/>
          </a:p>
          <a:p>
            <a:r>
              <a:rPr lang="zh-TW" altLang="en-US" dirty="0"/>
              <a:t> </a:t>
            </a:r>
            <a:r>
              <a:rPr lang="zh-TW" altLang="en-US" dirty="0" smtClean="0"/>
              <a:t>      程給分區間與總體較為一致</a:t>
            </a:r>
            <a:endParaRPr lang="en-US" altLang="zh-TW" dirty="0" smtClean="0"/>
          </a:p>
          <a:p>
            <a:r>
              <a:rPr lang="en-US" altLang="zh-TW" dirty="0" smtClean="0"/>
              <a:t>(</a:t>
            </a:r>
            <a:r>
              <a:rPr lang="zh-TW" altLang="en-US" dirty="0" smtClean="0"/>
              <a:t>三</a:t>
            </a:r>
            <a:r>
              <a:rPr lang="en-US" altLang="zh-TW" dirty="0" smtClean="0"/>
              <a:t>)</a:t>
            </a:r>
            <a:r>
              <a:rPr lang="zh-TW" altLang="en-US" dirty="0" smtClean="0"/>
              <a:t>各院間在不同課程屬性的評分</a:t>
            </a:r>
            <a:r>
              <a:rPr lang="zh-TW" altLang="en-US" dirty="0"/>
              <a:t>，亦呈現差異</a:t>
            </a:r>
            <a:r>
              <a:rPr lang="zh-TW" altLang="en-US" dirty="0" smtClean="0"/>
              <a:t>性</a:t>
            </a:r>
            <a:endParaRPr lang="en-US" altLang="zh-TW" dirty="0" smtClean="0"/>
          </a:p>
          <a:p>
            <a:r>
              <a:rPr lang="zh-TW" altLang="en-US" dirty="0" smtClean="0"/>
              <a:t>如何考量各院評分的特殊性而訂定全校平均給分標準或百分成績給分區間，尚待研究及討論</a:t>
            </a:r>
            <a:endParaRPr lang="zh-TW" altLang="en-US" dirty="0"/>
          </a:p>
        </p:txBody>
      </p:sp>
    </p:spTree>
    <p:extLst>
      <p:ext uri="{BB962C8B-B14F-4D97-AF65-F5344CB8AC3E}">
        <p14:creationId xmlns:p14="http://schemas.microsoft.com/office/powerpoint/2010/main" val="188651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67744" y="2204864"/>
            <a:ext cx="5472608" cy="1582688"/>
          </a:xfrm>
        </p:spPr>
        <p:txBody>
          <a:bodyPr>
            <a:normAutofit fontScale="92500"/>
          </a:bodyPr>
          <a:lstStyle/>
          <a:p>
            <a:pPr marL="0" indent="0">
              <a:buNone/>
            </a:pPr>
            <a:r>
              <a:rPr lang="zh-TW" altLang="en-US" sz="6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　謝　指　教</a:t>
            </a:r>
            <a:endParaRPr lang="zh-TW" altLang="en-US" sz="6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026" name="Picture 2" descr="C:\Program Files\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751" y="3645024"/>
            <a:ext cx="2574925" cy="26146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13" y="2184400"/>
            <a:ext cx="1565275" cy="115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75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1309602196"/>
              </p:ext>
            </p:extLst>
          </p:nvPr>
        </p:nvGraphicFramePr>
        <p:xfrm>
          <a:off x="743253" y="476672"/>
          <a:ext cx="7848897" cy="5544616"/>
        </p:xfrm>
        <a:graphic>
          <a:graphicData uri="http://schemas.openxmlformats.org/presentationml/2006/ole">
            <mc:AlternateContent xmlns:mc="http://schemas.openxmlformats.org/markup-compatibility/2006">
              <mc:Choice xmlns:v="urn:schemas-microsoft-com:vml" Requires="v">
                <p:oleObj spid="_x0000_s2057" name="Acrobat Document" r:id="rId3" imgW="9829597" imgH="6943590" progId="Acrobat.Document.11">
                  <p:embed/>
                </p:oleObj>
              </mc:Choice>
              <mc:Fallback>
                <p:oleObj name="Acrobat Document" r:id="rId3" imgW="9829597" imgH="6943590" progId="Acrobat.Document.11">
                  <p:embed/>
                  <p:pic>
                    <p:nvPicPr>
                      <p:cNvPr id="0" name=""/>
                      <p:cNvPicPr/>
                      <p:nvPr/>
                    </p:nvPicPr>
                    <p:blipFill>
                      <a:blip r:embed="rId4"/>
                      <a:stretch>
                        <a:fillRect/>
                      </a:stretch>
                    </p:blipFill>
                    <p:spPr>
                      <a:xfrm>
                        <a:off x="743253" y="476672"/>
                        <a:ext cx="7848897" cy="5544616"/>
                      </a:xfrm>
                      <a:prstGeom prst="rect">
                        <a:avLst/>
                      </a:prstGeom>
                    </p:spPr>
                  </p:pic>
                </p:oleObj>
              </mc:Fallback>
            </mc:AlternateContent>
          </a:graphicData>
        </a:graphic>
      </p:graphicFrame>
    </p:spTree>
    <p:extLst>
      <p:ext uri="{BB962C8B-B14F-4D97-AF65-F5344CB8AC3E}">
        <p14:creationId xmlns:p14="http://schemas.microsoft.com/office/powerpoint/2010/main" val="397374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3817841085"/>
              </p:ext>
            </p:extLst>
          </p:nvPr>
        </p:nvGraphicFramePr>
        <p:xfrm>
          <a:off x="2843808" y="63871"/>
          <a:ext cx="4248472" cy="6013088"/>
        </p:xfrm>
        <a:graphic>
          <a:graphicData uri="http://schemas.openxmlformats.org/presentationml/2006/ole">
            <mc:AlternateContent xmlns:mc="http://schemas.openxmlformats.org/markup-compatibility/2006">
              <mc:Choice xmlns:v="urn:schemas-microsoft-com:vml" Requires="v">
                <p:oleObj spid="_x0000_s3081" name="Acrobat Document" r:id="rId3" imgW="5667119" imgH="8019810" progId="Acrobat.Document.11">
                  <p:embed/>
                </p:oleObj>
              </mc:Choice>
              <mc:Fallback>
                <p:oleObj name="Acrobat Document" r:id="rId3" imgW="5667119" imgH="8019810" progId="Acrobat.Document.11">
                  <p:embed/>
                  <p:pic>
                    <p:nvPicPr>
                      <p:cNvPr id="0" name=""/>
                      <p:cNvPicPr/>
                      <p:nvPr/>
                    </p:nvPicPr>
                    <p:blipFill>
                      <a:blip r:embed="rId4"/>
                      <a:stretch>
                        <a:fillRect/>
                      </a:stretch>
                    </p:blipFill>
                    <p:spPr>
                      <a:xfrm>
                        <a:off x="2843808" y="63871"/>
                        <a:ext cx="4248472" cy="6013088"/>
                      </a:xfrm>
                      <a:prstGeom prst="rect">
                        <a:avLst/>
                      </a:prstGeom>
                    </p:spPr>
                  </p:pic>
                </p:oleObj>
              </mc:Fallback>
            </mc:AlternateContent>
          </a:graphicData>
        </a:graphic>
      </p:graphicFrame>
      <p:grpSp>
        <p:nvGrpSpPr>
          <p:cNvPr id="5" name="群組 4"/>
          <p:cNvGrpSpPr/>
          <p:nvPr/>
        </p:nvGrpSpPr>
        <p:grpSpPr>
          <a:xfrm>
            <a:off x="2051720" y="5157192"/>
            <a:ext cx="5616624" cy="360040"/>
            <a:chOff x="755576" y="4941168"/>
            <a:chExt cx="5616624" cy="360040"/>
          </a:xfrm>
        </p:grpSpPr>
        <p:cxnSp>
          <p:nvCxnSpPr>
            <p:cNvPr id="6" name="直線接點 5"/>
            <p:cNvCxnSpPr/>
            <p:nvPr/>
          </p:nvCxnSpPr>
          <p:spPr>
            <a:xfrm>
              <a:off x="755576" y="4941168"/>
              <a:ext cx="56166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755576" y="4941168"/>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755576" y="5301208"/>
              <a:ext cx="56166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372200" y="4941168"/>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直線接點 10"/>
          <p:cNvCxnSpPr/>
          <p:nvPr/>
        </p:nvCxnSpPr>
        <p:spPr>
          <a:xfrm>
            <a:off x="4932040" y="3789040"/>
            <a:ext cx="20162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6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noChangeAspect="1"/>
          </p:cNvGraphicFramePr>
          <p:nvPr>
            <p:ph idx="1"/>
            <p:extLst>
              <p:ext uri="{D42A27DB-BD31-4B8C-83A1-F6EECF244321}">
                <p14:modId xmlns:p14="http://schemas.microsoft.com/office/powerpoint/2010/main" val="1909670563"/>
              </p:ext>
            </p:extLst>
          </p:nvPr>
        </p:nvGraphicFramePr>
        <p:xfrm>
          <a:off x="611560" y="404664"/>
          <a:ext cx="7739545" cy="5468755"/>
        </p:xfrm>
        <a:graphic>
          <a:graphicData uri="http://schemas.openxmlformats.org/presentationml/2006/ole">
            <mc:AlternateContent xmlns:mc="http://schemas.openxmlformats.org/markup-compatibility/2006">
              <mc:Choice xmlns:v="urn:schemas-microsoft-com:vml" Requires="v">
                <p:oleObj spid="_x0000_s1034" name="Acrobat Document" r:id="rId3" imgW="8019977" imgH="5667300" progId="Acrobat.Document.11">
                  <p:embed/>
                </p:oleObj>
              </mc:Choice>
              <mc:Fallback>
                <p:oleObj name="Acrobat Document" r:id="rId3" imgW="8019977" imgH="5667300" progId="Acrobat.Document.11">
                  <p:embed/>
                  <p:pic>
                    <p:nvPicPr>
                      <p:cNvPr id="0" name=""/>
                      <p:cNvPicPr/>
                      <p:nvPr/>
                    </p:nvPicPr>
                    <p:blipFill>
                      <a:blip r:embed="rId4"/>
                      <a:stretch>
                        <a:fillRect/>
                      </a:stretch>
                    </p:blipFill>
                    <p:spPr>
                      <a:xfrm>
                        <a:off x="611560" y="404664"/>
                        <a:ext cx="7739545" cy="5468755"/>
                      </a:xfrm>
                      <a:prstGeom prst="rect">
                        <a:avLst/>
                      </a:prstGeom>
                    </p:spPr>
                  </p:pic>
                </p:oleObj>
              </mc:Fallback>
            </mc:AlternateContent>
          </a:graphicData>
        </a:graphic>
      </p:graphicFrame>
      <p:cxnSp>
        <p:nvCxnSpPr>
          <p:cNvPr id="6" name="直線接點 5"/>
          <p:cNvCxnSpPr/>
          <p:nvPr/>
        </p:nvCxnSpPr>
        <p:spPr>
          <a:xfrm>
            <a:off x="4499992" y="3356992"/>
            <a:ext cx="3600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 name="群組 15"/>
          <p:cNvGrpSpPr/>
          <p:nvPr/>
        </p:nvGrpSpPr>
        <p:grpSpPr>
          <a:xfrm>
            <a:off x="755576" y="4941168"/>
            <a:ext cx="5616624" cy="360040"/>
            <a:chOff x="755576" y="4941168"/>
            <a:chExt cx="5616624" cy="360040"/>
          </a:xfrm>
        </p:grpSpPr>
        <p:cxnSp>
          <p:nvCxnSpPr>
            <p:cNvPr id="8" name="直線接點 7"/>
            <p:cNvCxnSpPr/>
            <p:nvPr/>
          </p:nvCxnSpPr>
          <p:spPr>
            <a:xfrm>
              <a:off x="755576" y="4941168"/>
              <a:ext cx="56166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755576" y="4941168"/>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755576" y="5301208"/>
              <a:ext cx="56166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372200" y="4941168"/>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50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08720"/>
            <a:ext cx="7920880" cy="5328592"/>
          </a:xfrm>
        </p:spPr>
        <p:txBody>
          <a:bodyPr>
            <a:normAutofit lnSpcReduction="10000"/>
          </a:bodyPr>
          <a:lstStyle/>
          <a:p>
            <a:pPr algn="just"/>
            <a:r>
              <a:rPr lang="en-US" altLang="zh-TW" dirty="0" smtClean="0">
                <a:latin typeface="標楷體" panose="03000509000000000000" pitchFamily="65" charset="-120"/>
                <a:ea typeface="標楷體" panose="03000509000000000000" pitchFamily="65" charset="-120"/>
              </a:rPr>
              <a:t>98</a:t>
            </a:r>
            <a:r>
              <a:rPr lang="zh-TW" altLang="en-US" dirty="0" smtClean="0">
                <a:latin typeface="標楷體" panose="03000509000000000000" pitchFamily="65" charset="-120"/>
                <a:ea typeface="標楷體" panose="03000509000000000000" pitchFamily="65" charset="-120"/>
              </a:rPr>
              <a:t>學年度第</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學期第</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次教務會議提案討論等第制及教師評分標準化</a:t>
            </a:r>
            <a:r>
              <a:rPr lang="en-US" altLang="zh-TW" dirty="0" smtClean="0">
                <a:latin typeface="標楷體" panose="03000509000000000000" pitchFamily="65" charset="-120"/>
                <a:ea typeface="標楷體" panose="03000509000000000000" pitchFamily="65" charset="-120"/>
              </a:rPr>
              <a:t>-</a:t>
            </a:r>
            <a:r>
              <a:rPr lang="zh-TW" altLang="en-US"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暫緩討論，請與會師長帶回研議，搜集資訊，待較明確指標出現後再行提案</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討論</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等第制</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GPA</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為外界接受度及使用便利性</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algn="just"/>
            <a:r>
              <a:rPr lang="en-US" altLang="zh-TW" dirty="0" smtClean="0">
                <a:solidFill>
                  <a:schemeClr val="tx1"/>
                </a:solidFill>
                <a:latin typeface="標楷體" panose="03000509000000000000" pitchFamily="65" charset="-120"/>
                <a:ea typeface="標楷體" panose="03000509000000000000" pitchFamily="65" charset="-120"/>
              </a:rPr>
              <a:t>103</a:t>
            </a:r>
            <a:r>
              <a:rPr lang="zh-TW" altLang="en-US" dirty="0" smtClean="0">
                <a:solidFill>
                  <a:schemeClr val="tx1"/>
                </a:solidFill>
                <a:latin typeface="標楷體" panose="03000509000000000000" pitchFamily="65" charset="-120"/>
                <a:ea typeface="標楷體" panose="03000509000000000000" pitchFamily="65" charset="-120"/>
              </a:rPr>
              <a:t>學年度第</a:t>
            </a:r>
            <a:r>
              <a:rPr lang="en-US" altLang="zh-TW" dirty="0" smtClean="0">
                <a:solidFill>
                  <a:schemeClr val="tx1"/>
                </a:solidFill>
                <a:latin typeface="標楷體" panose="03000509000000000000" pitchFamily="65" charset="-120"/>
                <a:ea typeface="標楷體" panose="03000509000000000000" pitchFamily="65" charset="-120"/>
              </a:rPr>
              <a:t>2</a:t>
            </a:r>
            <a:r>
              <a:rPr lang="zh-TW" altLang="en-US" dirty="0" smtClean="0">
                <a:solidFill>
                  <a:schemeClr val="tx1"/>
                </a:solidFill>
                <a:latin typeface="標楷體" panose="03000509000000000000" pitchFamily="65" charset="-120"/>
                <a:ea typeface="標楷體" panose="03000509000000000000" pitchFamily="65" charset="-120"/>
              </a:rPr>
              <a:t>學期第</a:t>
            </a:r>
            <a:r>
              <a:rPr lang="en-US" altLang="zh-TW" dirty="0" smtClean="0">
                <a:solidFill>
                  <a:schemeClr val="tx1"/>
                </a:solidFill>
                <a:latin typeface="標楷體" panose="03000509000000000000" pitchFamily="65" charset="-120"/>
                <a:ea typeface="標楷體" panose="03000509000000000000" pitchFamily="65" charset="-120"/>
              </a:rPr>
              <a:t>2</a:t>
            </a:r>
            <a:r>
              <a:rPr lang="zh-TW" altLang="en-US" dirty="0" smtClean="0">
                <a:solidFill>
                  <a:schemeClr val="tx1"/>
                </a:solidFill>
                <a:latin typeface="標楷體" panose="03000509000000000000" pitchFamily="65" charset="-120"/>
                <a:ea typeface="標楷體" panose="03000509000000000000" pitchFamily="65" charset="-120"/>
              </a:rPr>
              <a:t>次教務會議提案討論百分轉等第制標準修訂</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106</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學年度起畢業生採行新制計算畢業</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GPA</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，在現有</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Grade Point</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四等</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B</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D)</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再分三標示</a:t>
            </a:r>
            <a:r>
              <a:rPr lang="zh-TW" altLang="en-US"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，並將最高分</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由</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分提到</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4.3</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a:t>
            </a:r>
            <a:endPar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dirty="0" smtClean="0">
                <a:solidFill>
                  <a:schemeClr val="tx1">
                    <a:lumMod val="50000"/>
                  </a:schemeClr>
                </a:solidFill>
                <a:latin typeface="標楷體" panose="03000509000000000000" pitchFamily="65" charset="-120"/>
                <a:ea typeface="標楷體" panose="03000509000000000000" pitchFamily="65" charset="-120"/>
              </a:rPr>
              <a:t>105</a:t>
            </a:r>
            <a:r>
              <a:rPr lang="zh-TW" altLang="en-US" dirty="0" smtClean="0">
                <a:solidFill>
                  <a:schemeClr val="tx1">
                    <a:lumMod val="50000"/>
                  </a:schemeClr>
                </a:solidFill>
                <a:latin typeface="標楷體" panose="03000509000000000000" pitchFamily="65" charset="-120"/>
                <a:ea typeface="標楷體" panose="03000509000000000000" pitchFamily="65" charset="-120"/>
              </a:rPr>
              <a:t>年</a:t>
            </a:r>
            <a:r>
              <a:rPr lang="en-US" altLang="zh-TW" dirty="0" smtClean="0">
                <a:solidFill>
                  <a:schemeClr val="tx1">
                    <a:lumMod val="50000"/>
                  </a:schemeClr>
                </a:solidFill>
                <a:latin typeface="標楷體" panose="03000509000000000000" pitchFamily="65" charset="-120"/>
                <a:ea typeface="標楷體" panose="03000509000000000000" pitchFamily="65" charset="-120"/>
              </a:rPr>
              <a:t>9</a:t>
            </a:r>
            <a:r>
              <a:rPr lang="zh-TW" altLang="en-US" dirty="0" smtClean="0">
                <a:solidFill>
                  <a:schemeClr val="tx1">
                    <a:lumMod val="50000"/>
                  </a:schemeClr>
                </a:solidFill>
                <a:latin typeface="標楷體" panose="03000509000000000000" pitchFamily="65" charset="-120"/>
                <a:ea typeface="標楷體" panose="03000509000000000000" pitchFamily="65" charset="-120"/>
              </a:rPr>
              <a:t>月</a:t>
            </a:r>
            <a:r>
              <a:rPr lang="en-US" altLang="zh-TW" dirty="0" smtClean="0">
                <a:solidFill>
                  <a:schemeClr val="tx1">
                    <a:lumMod val="50000"/>
                  </a:schemeClr>
                </a:solidFill>
                <a:latin typeface="標楷體" panose="03000509000000000000" pitchFamily="65" charset="-120"/>
                <a:ea typeface="標楷體" panose="03000509000000000000" pitchFamily="65" charset="-120"/>
              </a:rPr>
              <a:t>26</a:t>
            </a:r>
            <a:r>
              <a:rPr lang="zh-TW" altLang="en-US" dirty="0" smtClean="0">
                <a:solidFill>
                  <a:schemeClr val="tx1">
                    <a:lumMod val="50000"/>
                  </a:schemeClr>
                </a:solidFill>
                <a:latin typeface="標楷體" panose="03000509000000000000" pitchFamily="65" charset="-120"/>
                <a:ea typeface="標楷體" panose="03000509000000000000" pitchFamily="65" charset="-120"/>
              </a:rPr>
              <a:t>日</a:t>
            </a:r>
            <a:r>
              <a:rPr lang="zh-TW" altLang="en-US" dirty="0" smtClean="0">
                <a:solidFill>
                  <a:schemeClr val="tx1">
                    <a:lumMod val="50000"/>
                  </a:schemeClr>
                </a:solidFill>
                <a:latin typeface="標楷體"/>
                <a:ea typeface="標楷體"/>
              </a:rPr>
              <a:t>、</a:t>
            </a:r>
            <a:r>
              <a:rPr lang="en-US" altLang="zh-TW" dirty="0" smtClean="0">
                <a:solidFill>
                  <a:schemeClr val="tx1">
                    <a:lumMod val="50000"/>
                  </a:schemeClr>
                </a:solidFill>
                <a:latin typeface="標楷體"/>
                <a:ea typeface="標楷體"/>
              </a:rPr>
              <a:t>10</a:t>
            </a:r>
            <a:r>
              <a:rPr lang="zh-TW" altLang="en-US" dirty="0" smtClean="0">
                <a:solidFill>
                  <a:schemeClr val="tx1">
                    <a:lumMod val="50000"/>
                  </a:schemeClr>
                </a:solidFill>
                <a:latin typeface="標楷體"/>
                <a:ea typeface="標楷體"/>
              </a:rPr>
              <a:t>月</a:t>
            </a:r>
            <a:r>
              <a:rPr lang="en-US" altLang="zh-TW" dirty="0" smtClean="0">
                <a:solidFill>
                  <a:schemeClr val="tx1">
                    <a:lumMod val="50000"/>
                  </a:schemeClr>
                </a:solidFill>
                <a:latin typeface="標楷體"/>
                <a:ea typeface="標楷體"/>
              </a:rPr>
              <a:t>6</a:t>
            </a:r>
            <a:r>
              <a:rPr lang="zh-TW" altLang="en-US" dirty="0" smtClean="0">
                <a:solidFill>
                  <a:schemeClr val="tx1">
                    <a:lumMod val="50000"/>
                  </a:schemeClr>
                </a:solidFill>
                <a:latin typeface="標楷體"/>
                <a:ea typeface="標楷體"/>
              </a:rPr>
              <a:t>日及</a:t>
            </a:r>
            <a:r>
              <a:rPr lang="en-US" altLang="zh-TW" dirty="0" smtClean="0">
                <a:solidFill>
                  <a:schemeClr val="tx1">
                    <a:lumMod val="50000"/>
                  </a:schemeClr>
                </a:solidFill>
                <a:latin typeface="標楷體"/>
                <a:ea typeface="標楷體"/>
              </a:rPr>
              <a:t>10</a:t>
            </a:r>
            <a:r>
              <a:rPr lang="zh-TW" altLang="en-US" dirty="0" smtClean="0">
                <a:solidFill>
                  <a:schemeClr val="tx1">
                    <a:lumMod val="50000"/>
                  </a:schemeClr>
                </a:solidFill>
                <a:latin typeface="標楷體"/>
                <a:ea typeface="標楷體"/>
              </a:rPr>
              <a:t>月</a:t>
            </a:r>
            <a:r>
              <a:rPr lang="en-US" altLang="zh-TW" dirty="0" smtClean="0">
                <a:solidFill>
                  <a:schemeClr val="tx1">
                    <a:lumMod val="50000"/>
                  </a:schemeClr>
                </a:solidFill>
                <a:latin typeface="標楷體"/>
                <a:ea typeface="標楷體"/>
              </a:rPr>
              <a:t>11</a:t>
            </a:r>
            <a:r>
              <a:rPr lang="zh-TW" altLang="en-US" dirty="0" smtClean="0">
                <a:solidFill>
                  <a:schemeClr val="tx1">
                    <a:lumMod val="50000"/>
                  </a:schemeClr>
                </a:solidFill>
                <a:latin typeface="標楷體"/>
                <a:ea typeface="標楷體"/>
              </a:rPr>
              <a:t>日三場推動說明會</a:t>
            </a:r>
            <a:endParaRPr lang="en-US" altLang="zh-TW" dirty="0" smtClean="0">
              <a:solidFill>
                <a:schemeClr val="tx1">
                  <a:lumMod val="50000"/>
                </a:schemeClr>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673196" y="90964"/>
            <a:ext cx="5699004" cy="707886"/>
          </a:xfrm>
          <a:prstGeom prst="rect">
            <a:avLst/>
          </a:prstGeom>
          <a:noFill/>
        </p:spPr>
        <p:txBody>
          <a:bodyPr wrap="square" rtlCol="0">
            <a:spAutoFit/>
          </a:bodyPr>
          <a:lstStyle/>
          <a:p>
            <a:r>
              <a:rPr lang="zh-TW" altLang="en-US" sz="4000" b="1" dirty="0" smtClean="0">
                <a:latin typeface="標楷體" panose="03000509000000000000" pitchFamily="65" charset="-120"/>
                <a:ea typeface="標楷體" panose="03000509000000000000" pitchFamily="65" charset="-120"/>
              </a:rPr>
              <a:t>等第制議題的討論</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522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6632"/>
            <a:ext cx="7467600" cy="790600"/>
          </a:xfrm>
        </p:spPr>
        <p:txBody>
          <a:bodyPr>
            <a:normAutofit/>
          </a:bodyPr>
          <a:lstStyle/>
          <a:p>
            <a:r>
              <a:rPr lang="zh-TW" altLang="en-US" sz="4400" b="1" dirty="0" smtClean="0">
                <a:latin typeface="標楷體" panose="03000509000000000000" pitchFamily="65" charset="-120"/>
                <a:ea typeface="標楷體" panose="03000509000000000000" pitchFamily="65" charset="-120"/>
              </a:rPr>
              <a:t>為何要採行等第制</a:t>
            </a:r>
            <a:r>
              <a:rPr lang="en-US" altLang="zh-TW" sz="4400" b="1" dirty="0" smtClean="0">
                <a:latin typeface="標楷體" panose="03000509000000000000" pitchFamily="65" charset="-120"/>
                <a:ea typeface="標楷體" panose="03000509000000000000" pitchFamily="65" charset="-120"/>
              </a:rPr>
              <a:t>?</a:t>
            </a:r>
            <a:endParaRPr lang="zh-TW" altLang="en-US" sz="4400" b="1" dirty="0">
              <a:latin typeface="標楷體" panose="03000509000000000000" pitchFamily="65" charset="-120"/>
              <a:ea typeface="標楷體" panose="03000509000000000000" pitchFamily="65" charset="-120"/>
            </a:endParaRPr>
          </a:p>
        </p:txBody>
      </p:sp>
      <p:sp>
        <p:nvSpPr>
          <p:cNvPr id="4" name="文字方塊 3"/>
          <p:cNvSpPr txBox="1"/>
          <p:nvPr/>
        </p:nvSpPr>
        <p:spPr>
          <a:xfrm>
            <a:off x="804680" y="980728"/>
            <a:ext cx="7727760" cy="1384995"/>
          </a:xfrm>
          <a:prstGeom prst="rect">
            <a:avLst/>
          </a:prstGeom>
          <a:noFill/>
        </p:spPr>
        <p:txBody>
          <a:bodyPr wrap="square" rtlCol="0">
            <a:spAutoFit/>
          </a:bodyPr>
          <a:lstStyle/>
          <a:p>
            <a:r>
              <a:rPr lang="zh-TW" altLang="en-US" sz="2800" dirty="0" smtClean="0">
                <a:latin typeface="標楷體"/>
                <a:ea typeface="標楷體"/>
              </a:rPr>
              <a:t>■</a:t>
            </a:r>
            <a:r>
              <a:rPr lang="zh-TW" altLang="en-US" sz="2800" dirty="0" smtClean="0">
                <a:latin typeface="標楷體" panose="03000509000000000000" pitchFamily="65" charset="-120"/>
                <a:ea typeface="標楷體" panose="03000509000000000000" pitchFamily="65" charset="-120"/>
              </a:rPr>
              <a:t>降低</a:t>
            </a:r>
            <a:r>
              <a:rPr lang="zh-TW" altLang="en-US" sz="2800" dirty="0">
                <a:latin typeface="標楷體" panose="03000509000000000000" pitchFamily="65" charset="-120"/>
                <a:ea typeface="標楷體" panose="03000509000000000000" pitchFamily="65" charset="-120"/>
              </a:rPr>
              <a:t>學生對</a:t>
            </a:r>
            <a:r>
              <a:rPr lang="zh-TW" altLang="en-US" sz="2800" dirty="0" smtClean="0">
                <a:latin typeface="標楷體" panose="03000509000000000000" pitchFamily="65" charset="-120"/>
                <a:ea typeface="標楷體" panose="03000509000000000000" pitchFamily="65" charset="-120"/>
              </a:rPr>
              <a:t>成績的計較，著重學生學習的成效</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與國際成績評定方式接軌</a:t>
            </a:r>
            <a:endParaRPr lang="en-US" altLang="zh-TW" sz="2800" dirty="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國內部份大學採行等第制度評分</a:t>
            </a:r>
            <a:endParaRPr lang="zh-TW" altLang="en-US" dirty="0">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390860" y="2395657"/>
            <a:ext cx="7467600" cy="7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r>
              <a:rPr lang="zh-TW" altLang="en-US" sz="4400" b="1" dirty="0" smtClean="0">
                <a:latin typeface="標楷體" panose="03000509000000000000" pitchFamily="65" charset="-120"/>
                <a:ea typeface="標楷體" panose="03000509000000000000" pitchFamily="65" charset="-120"/>
              </a:rPr>
              <a:t>說明會的意見</a:t>
            </a:r>
            <a:r>
              <a:rPr lang="zh-TW" altLang="en-US" sz="4400" b="1" dirty="0">
                <a:latin typeface="標楷體" panose="03000509000000000000" pitchFamily="65" charset="-120"/>
                <a:ea typeface="標楷體" panose="03000509000000000000" pitchFamily="65" charset="-120"/>
              </a:rPr>
              <a:t>回饋</a:t>
            </a:r>
          </a:p>
        </p:txBody>
      </p:sp>
      <p:sp>
        <p:nvSpPr>
          <p:cNvPr id="7" name="文字方塊 6"/>
          <p:cNvSpPr txBox="1"/>
          <p:nvPr/>
        </p:nvSpPr>
        <p:spPr>
          <a:xfrm>
            <a:off x="804680" y="3186257"/>
            <a:ext cx="8080066" cy="3108543"/>
          </a:xfrm>
          <a:prstGeom prst="rect">
            <a:avLst/>
          </a:prstGeom>
          <a:noFill/>
        </p:spPr>
        <p:txBody>
          <a:bodyPr wrap="square" rtlCol="0">
            <a:spAutoFit/>
          </a:bodyPr>
          <a:lstStyle/>
          <a:p>
            <a:r>
              <a:rPr lang="zh-TW" altLang="en-US" sz="2800" dirty="0" smtClean="0">
                <a:latin typeface="標楷體"/>
                <a:ea typeface="標楷體"/>
              </a:rPr>
              <a:t>◆國內實用性：百分評分為主</a:t>
            </a:r>
            <a:r>
              <a:rPr lang="zh-TW" altLang="en-US" sz="2800" dirty="0">
                <a:latin typeface="標楷體"/>
                <a:ea typeface="標楷體"/>
              </a:rPr>
              <a:t>，各項</a:t>
            </a:r>
            <a:r>
              <a:rPr lang="zh-TW" altLang="en-US" sz="2800" dirty="0" smtClean="0">
                <a:latin typeface="標楷體"/>
                <a:ea typeface="標楷體"/>
              </a:rPr>
              <a:t>申請</a:t>
            </a:r>
            <a:r>
              <a:rPr lang="en-US" altLang="zh-TW" sz="2800" dirty="0" smtClean="0">
                <a:latin typeface="標楷體"/>
                <a:ea typeface="標楷體"/>
              </a:rPr>
              <a:t>(</a:t>
            </a:r>
            <a:r>
              <a:rPr lang="zh-TW" altLang="en-US" sz="2800" dirty="0" smtClean="0">
                <a:latin typeface="標楷體"/>
                <a:ea typeface="標楷體"/>
              </a:rPr>
              <a:t>如獎學</a:t>
            </a:r>
            <a:endParaRPr lang="en-US" altLang="zh-TW" sz="2800" dirty="0" smtClean="0">
              <a:latin typeface="標楷體"/>
              <a:ea typeface="標楷體"/>
            </a:endParaRPr>
          </a:p>
          <a:p>
            <a:r>
              <a:rPr lang="zh-TW" altLang="en-US" sz="2800" dirty="0">
                <a:latin typeface="標楷體"/>
                <a:ea typeface="標楷體"/>
              </a:rPr>
              <a:t> </a:t>
            </a:r>
            <a:r>
              <a:rPr lang="zh-TW" altLang="en-US" sz="2800" dirty="0" smtClean="0">
                <a:latin typeface="標楷體"/>
                <a:ea typeface="標楷體"/>
              </a:rPr>
              <a:t> 金</a:t>
            </a:r>
            <a:r>
              <a:rPr lang="en-US" altLang="zh-TW" sz="2800" dirty="0" smtClean="0">
                <a:latin typeface="標楷體"/>
                <a:ea typeface="標楷體"/>
              </a:rPr>
              <a:t>)</a:t>
            </a:r>
            <a:r>
              <a:rPr lang="zh-TW" altLang="en-US" sz="2800" dirty="0" smtClean="0">
                <a:latin typeface="標楷體"/>
                <a:ea typeface="標楷體"/>
              </a:rPr>
              <a:t>也看百分成績</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學生學習的成效：</a:t>
            </a:r>
            <a:r>
              <a:rPr lang="en-US" altLang="zh-TW" sz="2800" dirty="0" smtClean="0">
                <a:latin typeface="標楷體" panose="03000509000000000000" pitchFamily="65" charset="-120"/>
                <a:ea typeface="標楷體" panose="03000509000000000000" pitchFamily="65" charset="-120"/>
              </a:rPr>
              <a:t>1~2</a:t>
            </a:r>
            <a:r>
              <a:rPr lang="zh-TW" altLang="en-US" sz="2800" dirty="0" smtClean="0">
                <a:latin typeface="標楷體" panose="03000509000000000000" pitchFamily="65" charset="-120"/>
                <a:ea typeface="標楷體" panose="03000509000000000000" pitchFamily="65" charset="-120"/>
              </a:rPr>
              <a:t>分差距也確實是學習成效</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的差異</a:t>
            </a:r>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等第百分轉換間的差異存在</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不同等第上</a:t>
            </a:r>
            <a:r>
              <a:rPr lang="zh-TW" altLang="en-US" sz="2800" dirty="0" smtClean="0">
                <a:latin typeface="標楷體" panose="03000509000000000000" pitchFamily="65" charset="-120"/>
                <a:ea typeface="標楷體" panose="03000509000000000000" pitchFamily="65" charset="-120"/>
              </a:rPr>
              <a:t>下限間</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的</a:t>
            </a:r>
            <a:r>
              <a:rPr lang="zh-TW" altLang="en-US" sz="2800" dirty="0">
                <a:latin typeface="標楷體" panose="03000509000000000000" pitchFamily="65" charset="-120"/>
                <a:ea typeface="標楷體" panose="03000509000000000000" pitchFamily="65" charset="-120"/>
              </a:rPr>
              <a:t>百分評定</a:t>
            </a:r>
            <a:r>
              <a:rPr lang="zh-TW" altLang="en-US" sz="2800" dirty="0" smtClean="0">
                <a:latin typeface="標楷體" panose="03000509000000000000" pitchFamily="65" charset="-120"/>
                <a:ea typeface="標楷體" panose="03000509000000000000" pitchFamily="65" charset="-120"/>
              </a:rPr>
              <a:t>成績會對</a:t>
            </a:r>
            <a:r>
              <a:rPr lang="en-US" altLang="zh-TW" sz="2800" dirty="0" smtClean="0">
                <a:latin typeface="標楷體" panose="03000509000000000000" pitchFamily="65" charset="-120"/>
                <a:ea typeface="標楷體" panose="03000509000000000000" pitchFamily="65" charset="-120"/>
              </a:rPr>
              <a:t>GPA</a:t>
            </a:r>
            <a:r>
              <a:rPr lang="zh-TW" altLang="en-US" sz="2800" dirty="0" smtClean="0">
                <a:latin typeface="標楷體" panose="03000509000000000000" pitchFamily="65" charset="-120"/>
                <a:ea typeface="標楷體" panose="03000509000000000000" pitchFamily="65" charset="-120"/>
              </a:rPr>
              <a:t>造成影響</a:t>
            </a:r>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建立給教師的評分區間百分比</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450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17279"/>
            <a:ext cx="6480720" cy="646331"/>
          </a:xfrm>
          <a:prstGeom prst="rect">
            <a:avLst/>
          </a:prstGeom>
          <a:noFill/>
        </p:spPr>
        <p:txBody>
          <a:bodyPr wrap="square" rtlCol="0">
            <a:spAutoFit/>
          </a:bodyPr>
          <a:lstStyle/>
          <a:p>
            <a:r>
              <a:rPr lang="zh-TW" altLang="en-US" sz="3600"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有沒有更合宜的制度或作法</a:t>
            </a:r>
            <a:r>
              <a:rPr lang="en-US" altLang="zh-TW" sz="3600"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36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文字方塊 4"/>
          <p:cNvSpPr txBox="1"/>
          <p:nvPr/>
        </p:nvSpPr>
        <p:spPr>
          <a:xfrm>
            <a:off x="722002" y="1124744"/>
            <a:ext cx="7992888" cy="1569660"/>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兼顧國際化接軌而又能符合國內成績單使用的實用便利性，以及可以讓教師對表現優秀學生從成績考評上有相對應回饋</a:t>
            </a:r>
            <a:endParaRPr lang="zh-TW" altLang="en-US" sz="3200" dirty="0">
              <a:latin typeface="標楷體" panose="03000509000000000000" pitchFamily="65" charset="-120"/>
              <a:ea typeface="標楷體" panose="03000509000000000000" pitchFamily="65" charset="-120"/>
            </a:endParaRPr>
          </a:p>
        </p:txBody>
      </p:sp>
      <p:sp>
        <p:nvSpPr>
          <p:cNvPr id="7" name="文字方塊 6"/>
          <p:cNvSpPr txBox="1"/>
          <p:nvPr/>
        </p:nvSpPr>
        <p:spPr>
          <a:xfrm>
            <a:off x="1115616" y="2852936"/>
            <a:ext cx="4104456" cy="646331"/>
          </a:xfrm>
          <a:prstGeom prst="rect">
            <a:avLst/>
          </a:prstGeom>
          <a:noFill/>
        </p:spPr>
        <p:txBody>
          <a:bodyPr wrap="square" rtlCol="0">
            <a:spAutoFit/>
          </a:bodyPr>
          <a:lstStyle/>
          <a:p>
            <a:r>
              <a:rPr lang="zh-TW" altLang="en-US" sz="3600" dirty="0" smtClean="0">
                <a:latin typeface="標楷體"/>
                <a:ea typeface="標楷體"/>
              </a:rPr>
              <a:t>因此</a:t>
            </a:r>
            <a:r>
              <a:rPr lang="en-US" altLang="zh-TW" sz="3600" dirty="0" smtClean="0">
                <a:latin typeface="標楷體"/>
                <a:ea typeface="標楷體"/>
              </a:rPr>
              <a:t>〜</a:t>
            </a:r>
            <a:r>
              <a:rPr lang="zh-TW" altLang="en-US" sz="3600" dirty="0" smtClean="0">
                <a:latin typeface="標楷體"/>
                <a:ea typeface="標楷體"/>
              </a:rPr>
              <a:t>～～～</a:t>
            </a:r>
            <a:endParaRPr lang="zh-TW" altLang="en-US" sz="3600" dirty="0"/>
          </a:p>
        </p:txBody>
      </p:sp>
      <p:sp>
        <p:nvSpPr>
          <p:cNvPr id="8" name="文字方塊 7"/>
          <p:cNvSpPr txBox="1"/>
          <p:nvPr/>
        </p:nvSpPr>
        <p:spPr>
          <a:xfrm>
            <a:off x="1835696" y="3573016"/>
            <a:ext cx="5976664" cy="1569660"/>
          </a:xfrm>
          <a:prstGeom prst="rect">
            <a:avLst/>
          </a:prstGeom>
          <a:noFill/>
        </p:spPr>
        <p:txBody>
          <a:bodyPr wrap="square" rtlCol="0">
            <a:spAutoFit/>
          </a:bodyPr>
          <a:lstStyle/>
          <a:p>
            <a:r>
              <a:rPr lang="en-US" altLang="zh-TW" sz="3200" dirty="0" smtClean="0">
                <a:latin typeface="標楷體" panose="03000509000000000000" pitchFamily="65" charset="-120"/>
                <a:ea typeface="標楷體" panose="03000509000000000000" pitchFamily="65" charset="-120"/>
              </a:rPr>
              <a:t>(1)</a:t>
            </a:r>
            <a:r>
              <a:rPr lang="zh-TW" altLang="zh-TW" sz="3200" dirty="0" smtClean="0">
                <a:latin typeface="標楷體" panose="03000509000000000000" pitchFamily="65" charset="-120"/>
                <a:ea typeface="標楷體" panose="03000509000000000000" pitchFamily="65" charset="-120"/>
              </a:rPr>
              <a:t>現行</a:t>
            </a:r>
            <a:r>
              <a:rPr lang="zh-TW" altLang="zh-TW" sz="3200" dirty="0">
                <a:latin typeface="標楷體" panose="03000509000000000000" pitchFamily="65" charset="-120"/>
                <a:ea typeface="標楷體" panose="03000509000000000000" pitchFamily="65" charset="-120"/>
              </a:rPr>
              <a:t>制度</a:t>
            </a:r>
            <a:r>
              <a:rPr lang="zh-TW" altLang="zh-TW" sz="3200" dirty="0" smtClean="0">
                <a:latin typeface="標楷體" panose="03000509000000000000" pitchFamily="65" charset="-120"/>
                <a:ea typeface="標楷體" panose="03000509000000000000" pitchFamily="65" charset="-120"/>
              </a:rPr>
              <a:t>調整</a:t>
            </a:r>
            <a:endParaRPr lang="en-US" altLang="zh-TW" sz="3200" dirty="0" smtClean="0">
              <a:latin typeface="標楷體" panose="03000509000000000000" pitchFamily="65" charset="-120"/>
              <a:ea typeface="標楷體" panose="03000509000000000000" pitchFamily="65" charset="-120"/>
            </a:endParaRPr>
          </a:p>
          <a:p>
            <a:r>
              <a:rPr lang="en-US" altLang="zh-TW" sz="3200" dirty="0" smtClean="0">
                <a:latin typeface="標楷體" panose="03000509000000000000" pitchFamily="65" charset="-120"/>
                <a:ea typeface="標楷體" panose="03000509000000000000" pitchFamily="65" charset="-120"/>
              </a:rPr>
              <a:t>(2)</a:t>
            </a:r>
            <a:r>
              <a:rPr lang="zh-TW" altLang="zh-TW" sz="3200" dirty="0" smtClean="0">
                <a:latin typeface="標楷體" panose="03000509000000000000" pitchFamily="65" charset="-120"/>
                <a:ea typeface="標楷體" panose="03000509000000000000" pitchFamily="65" charset="-120"/>
              </a:rPr>
              <a:t>國際</a:t>
            </a:r>
            <a:r>
              <a:rPr lang="zh-TW" altLang="zh-TW" sz="3200" dirty="0">
                <a:latin typeface="標楷體" panose="03000509000000000000" pitchFamily="65" charset="-120"/>
                <a:ea typeface="標楷體" panose="03000509000000000000" pitchFamily="65" charset="-120"/>
              </a:rPr>
              <a:t>接</a:t>
            </a:r>
            <a:r>
              <a:rPr lang="zh-TW" altLang="zh-TW" sz="3200" dirty="0" smtClean="0">
                <a:latin typeface="標楷體" panose="03000509000000000000" pitchFamily="65" charset="-120"/>
                <a:ea typeface="標楷體" panose="03000509000000000000" pitchFamily="65" charset="-120"/>
              </a:rPr>
              <a:t>軌</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              </a:t>
            </a:r>
            <a:r>
              <a:rPr lang="zh-TW" altLang="zh-TW" sz="3200" dirty="0" smtClean="0">
                <a:latin typeface="標楷體" panose="03000509000000000000" pitchFamily="65" charset="-120"/>
                <a:ea typeface="標楷體" panose="03000509000000000000" pitchFamily="65" charset="-120"/>
              </a:rPr>
              <a:t>二</a:t>
            </a:r>
            <a:r>
              <a:rPr lang="zh-TW" altLang="zh-TW" sz="3200" dirty="0">
                <a:latin typeface="標楷體" panose="03000509000000000000" pitchFamily="65" charset="-120"/>
                <a:ea typeface="標楷體" panose="03000509000000000000" pitchFamily="65" charset="-120"/>
              </a:rPr>
              <a:t>原則進行規劃</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30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605" y="1772816"/>
            <a:ext cx="8352928" cy="3024336"/>
          </a:xfrm>
        </p:spPr>
        <p:txBody>
          <a:bodyPr>
            <a:noAutofit/>
          </a:bodyPr>
          <a:lstStyle/>
          <a:p>
            <a:r>
              <a:rPr lang="zh-TW" altLang="en-US"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百分轉換等第標準調整</a:t>
            </a:r>
            <a:endParaRPr lang="en-US" altLang="zh-TW"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中英文成績單分流呈現</a:t>
            </a:r>
            <a:endParaRPr lang="en-US" altLang="zh-TW"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4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其他配合事項</a:t>
            </a:r>
            <a:endParaRPr lang="zh-TW" altLang="en-US" sz="4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7" name="圓角矩形 6"/>
          <p:cNvSpPr/>
          <p:nvPr/>
        </p:nvSpPr>
        <p:spPr>
          <a:xfrm>
            <a:off x="360581" y="188640"/>
            <a:ext cx="8568952" cy="12961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zh-TW" altLang="en-US" sz="4800" b="1" dirty="0">
                <a:latin typeface="標楷體" panose="03000509000000000000" pitchFamily="65" charset="-120"/>
                <a:ea typeface="標楷體" panose="03000509000000000000" pitchFamily="65" charset="-120"/>
              </a:rPr>
              <a:t>成績評分作業</a:t>
            </a:r>
            <a:r>
              <a:rPr lang="zh-TW" altLang="en-US" sz="4800" b="1" dirty="0" smtClean="0">
                <a:latin typeface="標楷體" panose="03000509000000000000" pitchFamily="65" charset="-120"/>
                <a:ea typeface="標楷體" panose="03000509000000000000" pitchFamily="65" charset="-120"/>
              </a:rPr>
              <a:t>調整規劃作法</a:t>
            </a:r>
            <a:endParaRPr lang="zh-TW" altLang="en-US" sz="4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184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9532" y="116632"/>
            <a:ext cx="8640960" cy="862608"/>
          </a:xfrm>
        </p:spPr>
        <p:txBody>
          <a:bodyPr>
            <a:noAutofit/>
          </a:bodyPr>
          <a:lstStyle/>
          <a:p>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規劃作法－百分轉換等第制調整</a:t>
            </a:r>
            <a:endPar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文字方塊 4"/>
          <p:cNvSpPr txBox="1"/>
          <p:nvPr/>
        </p:nvSpPr>
        <p:spPr>
          <a:xfrm>
            <a:off x="683568" y="764704"/>
            <a:ext cx="7992888" cy="1323439"/>
          </a:xfrm>
          <a:prstGeom prst="rect">
            <a:avLst/>
          </a:prstGeom>
          <a:noFill/>
        </p:spPr>
        <p:txBody>
          <a:bodyPr wrap="square" rtlCol="0">
            <a:spAutoFit/>
          </a:bodyPr>
          <a:lstStyle/>
          <a:p>
            <a:pPr algn="just"/>
            <a:r>
              <a:rPr lang="zh-TW" altLang="en-US" sz="2000" dirty="0" smtClean="0">
                <a:solidFill>
                  <a:srgbClr val="4D5B6B"/>
                </a:solidFill>
                <a:latin typeface="標楷體" panose="03000509000000000000" pitchFamily="65" charset="-120"/>
                <a:ea typeface="標楷體" panose="03000509000000000000" pitchFamily="65" charset="-120"/>
              </a:rPr>
              <a:t>原訂</a:t>
            </a:r>
            <a:r>
              <a:rPr lang="en-US" altLang="zh-TW" sz="2000" dirty="0" smtClean="0">
                <a:solidFill>
                  <a:srgbClr val="4D5B6B"/>
                </a:solidFill>
                <a:latin typeface="標楷體" panose="03000509000000000000" pitchFamily="65" charset="-120"/>
                <a:ea typeface="標楷體" panose="03000509000000000000" pitchFamily="65" charset="-120"/>
              </a:rPr>
              <a:t>106</a:t>
            </a:r>
            <a:r>
              <a:rPr lang="zh-TW" altLang="en-US" sz="2000" dirty="0" smtClean="0">
                <a:solidFill>
                  <a:srgbClr val="4D5B6B"/>
                </a:solidFill>
                <a:latin typeface="標楷體" panose="03000509000000000000" pitchFamily="65" charset="-120"/>
                <a:ea typeface="標楷體" panose="03000509000000000000" pitchFamily="65" charset="-120"/>
              </a:rPr>
              <a:t>學年度起實施的百分轉等第標準，將檢討</a:t>
            </a:r>
            <a:r>
              <a:rPr lang="zh-TW" altLang="en-US" sz="2000" dirty="0">
                <a:solidFill>
                  <a:srgbClr val="4D5B6B"/>
                </a:solidFill>
                <a:latin typeface="標楷體" panose="03000509000000000000" pitchFamily="65" charset="-120"/>
                <a:ea typeface="標楷體" panose="03000509000000000000" pitchFamily="65" charset="-120"/>
              </a:rPr>
              <a:t>原已預計實施的成績等第分級</a:t>
            </a:r>
            <a:r>
              <a:rPr lang="zh-TW" altLang="en-US" sz="2000" dirty="0" smtClean="0">
                <a:solidFill>
                  <a:srgbClr val="4D5B6B"/>
                </a:solidFill>
                <a:latin typeface="標楷體" panose="03000509000000000000" pitchFamily="65" charset="-120"/>
                <a:ea typeface="標楷體" panose="03000509000000000000" pitchFamily="65" charset="-120"/>
              </a:rPr>
              <a:t>方式，朝向與國內目前實施等第制各大學間異中求同方向規劃，並將取消原有</a:t>
            </a:r>
            <a:r>
              <a:rPr lang="en-US" altLang="zh-TW" sz="2000" dirty="0" smtClean="0">
                <a:solidFill>
                  <a:srgbClr val="4D5B6B"/>
                </a:solidFill>
                <a:latin typeface="標楷體" panose="03000509000000000000" pitchFamily="65" charset="-120"/>
                <a:ea typeface="標楷體" panose="03000509000000000000" pitchFamily="65" charset="-120"/>
              </a:rPr>
              <a:t>F</a:t>
            </a:r>
            <a:r>
              <a:rPr lang="zh-TW" altLang="en-US" sz="2000" dirty="0">
                <a:solidFill>
                  <a:srgbClr val="4D5B6B"/>
                </a:solidFill>
                <a:latin typeface="標楷體" panose="03000509000000000000" pitchFamily="65" charset="-120"/>
                <a:ea typeface="標楷體" panose="03000509000000000000" pitchFamily="65" charset="-120"/>
              </a:rPr>
              <a:t>等第，改</a:t>
            </a:r>
            <a:r>
              <a:rPr lang="zh-TW" altLang="en-US" sz="2000" dirty="0" smtClean="0">
                <a:solidFill>
                  <a:srgbClr val="4D5B6B"/>
                </a:solidFill>
                <a:latin typeface="標楷體" panose="03000509000000000000" pitchFamily="65" charset="-120"/>
                <a:ea typeface="標楷體" panose="03000509000000000000" pitchFamily="65" charset="-120"/>
              </a:rPr>
              <a:t>以</a:t>
            </a:r>
            <a:r>
              <a:rPr lang="en-US" altLang="zh-TW" sz="2000" dirty="0" smtClean="0">
                <a:solidFill>
                  <a:srgbClr val="4D5B6B"/>
                </a:solidFill>
                <a:latin typeface="標楷體" panose="03000509000000000000" pitchFamily="65" charset="-120"/>
                <a:ea typeface="標楷體" panose="03000509000000000000" pitchFamily="65" charset="-120"/>
              </a:rPr>
              <a:t>E</a:t>
            </a:r>
            <a:r>
              <a:rPr lang="zh-TW" altLang="en-US" sz="2000" dirty="0" smtClean="0">
                <a:solidFill>
                  <a:srgbClr val="4D5B6B"/>
                </a:solidFill>
                <a:latin typeface="標楷體" panose="03000509000000000000" pitchFamily="65" charset="-120"/>
                <a:ea typeface="標楷體" panose="03000509000000000000" pitchFamily="65" charset="-120"/>
              </a:rPr>
              <a:t>取代，以免與國際間通用的</a:t>
            </a:r>
            <a:r>
              <a:rPr lang="en-US" altLang="zh-TW" sz="2000" dirty="0" smtClean="0">
                <a:solidFill>
                  <a:srgbClr val="4D5B6B"/>
                </a:solidFill>
                <a:latin typeface="標楷體" panose="03000509000000000000" pitchFamily="65" charset="-120"/>
                <a:ea typeface="標楷體" panose="03000509000000000000" pitchFamily="65" charset="-120"/>
              </a:rPr>
              <a:t>F=Fail</a:t>
            </a:r>
            <a:r>
              <a:rPr lang="zh-TW" altLang="en-US" sz="2000" dirty="0" smtClean="0">
                <a:solidFill>
                  <a:srgbClr val="4D5B6B"/>
                </a:solidFill>
                <a:latin typeface="標楷體" panose="03000509000000000000" pitchFamily="65" charset="-120"/>
                <a:ea typeface="標楷體" panose="03000509000000000000" pitchFamily="65" charset="-120"/>
              </a:rPr>
              <a:t>，造成誤解。</a:t>
            </a:r>
            <a:endParaRPr lang="zh-TW" altLang="en-US" sz="2000" dirty="0">
              <a:solidFill>
                <a:srgbClr val="4D5B6B"/>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388171484"/>
              </p:ext>
            </p:extLst>
          </p:nvPr>
        </p:nvGraphicFramePr>
        <p:xfrm>
          <a:off x="323527" y="3356992"/>
          <a:ext cx="8712969" cy="3187593"/>
        </p:xfrm>
        <a:graphic>
          <a:graphicData uri="http://schemas.openxmlformats.org/drawingml/2006/table">
            <a:tbl>
              <a:tblPr firstRow="1" bandRow="1">
                <a:tableStyleId>{74C1A8A3-306A-4EB7-A6B1-4F7E0EB9C5D6}</a:tableStyleId>
              </a:tblPr>
              <a:tblGrid>
                <a:gridCol w="714178"/>
                <a:gridCol w="642760"/>
                <a:gridCol w="571342"/>
                <a:gridCol w="571342"/>
                <a:gridCol w="571342"/>
                <a:gridCol w="571342"/>
                <a:gridCol w="558616"/>
                <a:gridCol w="551606"/>
                <a:gridCol w="532388"/>
                <a:gridCol w="568817"/>
                <a:gridCol w="550937"/>
                <a:gridCol w="594273"/>
                <a:gridCol w="571342"/>
                <a:gridCol w="571342"/>
                <a:gridCol w="571342"/>
              </a:tblGrid>
              <a:tr h="937527">
                <a:tc>
                  <a:txBody>
                    <a:bodyPr/>
                    <a:lstStyle/>
                    <a:p>
                      <a:r>
                        <a:rPr lang="zh-TW" altLang="en-US" dirty="0" smtClean="0"/>
                        <a:t>分數區間</a:t>
                      </a:r>
                      <a:endParaRPr lang="zh-TW" altLang="en-US" dirty="0"/>
                    </a:p>
                  </a:txBody>
                  <a:tcPr/>
                </a:tc>
                <a:tc>
                  <a:txBody>
                    <a:bodyPr/>
                    <a:lstStyle/>
                    <a:p>
                      <a:r>
                        <a:rPr lang="en-US" altLang="zh-TW" dirty="0" smtClean="0"/>
                        <a:t>100~90</a:t>
                      </a:r>
                      <a:endParaRPr lang="zh-TW" altLang="en-US" dirty="0"/>
                    </a:p>
                  </a:txBody>
                  <a:tcPr/>
                </a:tc>
                <a:tc>
                  <a:txBody>
                    <a:bodyPr/>
                    <a:lstStyle/>
                    <a:p>
                      <a:r>
                        <a:rPr lang="en-US" altLang="zh-TW" dirty="0" smtClean="0"/>
                        <a:t>89~85</a:t>
                      </a:r>
                      <a:endParaRPr lang="zh-TW" altLang="en-US" dirty="0"/>
                    </a:p>
                  </a:txBody>
                  <a:tcPr/>
                </a:tc>
                <a:tc>
                  <a:txBody>
                    <a:bodyPr/>
                    <a:lstStyle/>
                    <a:p>
                      <a:r>
                        <a:rPr lang="en-US" altLang="zh-TW" dirty="0" smtClean="0"/>
                        <a:t>84~80</a:t>
                      </a:r>
                      <a:endParaRPr lang="zh-TW" altLang="en-US" dirty="0"/>
                    </a:p>
                  </a:txBody>
                  <a:tcPr/>
                </a:tc>
                <a:tc>
                  <a:txBody>
                    <a:bodyPr/>
                    <a:lstStyle/>
                    <a:p>
                      <a:r>
                        <a:rPr lang="en-US" altLang="zh-TW" dirty="0" smtClean="0"/>
                        <a:t>79~77</a:t>
                      </a:r>
                      <a:endParaRPr lang="zh-TW" altLang="en-US" dirty="0"/>
                    </a:p>
                  </a:txBody>
                  <a:tcPr/>
                </a:tc>
                <a:tc>
                  <a:txBody>
                    <a:bodyPr/>
                    <a:lstStyle/>
                    <a:p>
                      <a:r>
                        <a:rPr lang="en-US" altLang="zh-TW" dirty="0" smtClean="0"/>
                        <a:t>76~73</a:t>
                      </a:r>
                      <a:endParaRPr lang="zh-TW" altLang="en-US" dirty="0"/>
                    </a:p>
                  </a:txBody>
                  <a:tcPr/>
                </a:tc>
                <a:tc>
                  <a:txBody>
                    <a:bodyPr/>
                    <a:lstStyle/>
                    <a:p>
                      <a:r>
                        <a:rPr lang="en-US" altLang="zh-TW" dirty="0" smtClean="0"/>
                        <a:t>72~70</a:t>
                      </a:r>
                      <a:endParaRPr lang="zh-TW" altLang="en-US" dirty="0"/>
                    </a:p>
                  </a:txBody>
                  <a:tcPr/>
                </a:tc>
                <a:tc>
                  <a:txBody>
                    <a:bodyPr/>
                    <a:lstStyle/>
                    <a:p>
                      <a:r>
                        <a:rPr lang="en-US" altLang="zh-TW" dirty="0" smtClean="0"/>
                        <a:t>69~67</a:t>
                      </a:r>
                      <a:endParaRPr lang="zh-TW" altLang="en-US" dirty="0"/>
                    </a:p>
                  </a:txBody>
                  <a:tcPr/>
                </a:tc>
                <a:tc>
                  <a:txBody>
                    <a:bodyPr/>
                    <a:lstStyle/>
                    <a:p>
                      <a:r>
                        <a:rPr lang="en-US" altLang="zh-TW" dirty="0" smtClean="0"/>
                        <a:t>66~63</a:t>
                      </a:r>
                      <a:endParaRPr lang="zh-TW" altLang="en-US" dirty="0"/>
                    </a:p>
                  </a:txBody>
                  <a:tcPr/>
                </a:tc>
                <a:tc>
                  <a:txBody>
                    <a:bodyPr/>
                    <a:lstStyle/>
                    <a:p>
                      <a:r>
                        <a:rPr lang="en-US" altLang="zh-TW" dirty="0" smtClean="0"/>
                        <a:t>62~60</a:t>
                      </a:r>
                      <a:endParaRPr lang="zh-TW" altLang="en-US" dirty="0"/>
                    </a:p>
                  </a:txBody>
                  <a:tcPr/>
                </a:tc>
                <a:tc>
                  <a:txBody>
                    <a:bodyPr/>
                    <a:lstStyle/>
                    <a:p>
                      <a:r>
                        <a:rPr lang="en-US" altLang="zh-TW" dirty="0" smtClean="0"/>
                        <a:t>59~57</a:t>
                      </a:r>
                      <a:endParaRPr lang="zh-TW" altLang="en-US" dirty="0"/>
                    </a:p>
                  </a:txBody>
                  <a:tcPr/>
                </a:tc>
                <a:tc>
                  <a:txBody>
                    <a:bodyPr/>
                    <a:lstStyle/>
                    <a:p>
                      <a:r>
                        <a:rPr lang="en-US" altLang="zh-TW" dirty="0" smtClean="0"/>
                        <a:t>56~53</a:t>
                      </a:r>
                      <a:endParaRPr lang="zh-TW" altLang="en-US" dirty="0"/>
                    </a:p>
                  </a:txBody>
                  <a:tcPr/>
                </a:tc>
                <a:tc>
                  <a:txBody>
                    <a:bodyPr/>
                    <a:lstStyle/>
                    <a:p>
                      <a:r>
                        <a:rPr lang="en-US" altLang="zh-TW" dirty="0" smtClean="0"/>
                        <a:t>52~50</a:t>
                      </a:r>
                      <a:endParaRPr lang="zh-TW" altLang="en-US" dirty="0"/>
                    </a:p>
                  </a:txBody>
                  <a:tcPr/>
                </a:tc>
                <a:tc>
                  <a:txBody>
                    <a:bodyPr/>
                    <a:lstStyle/>
                    <a:p>
                      <a:r>
                        <a:rPr lang="en-US" altLang="zh-TW" dirty="0" smtClean="0"/>
                        <a:t>49~0</a:t>
                      </a:r>
                      <a:endParaRPr lang="zh-TW" altLang="en-US" dirty="0"/>
                    </a:p>
                  </a:txBody>
                  <a:tcPr/>
                </a:tc>
                <a:tc>
                  <a:txBody>
                    <a:bodyPr/>
                    <a:lstStyle/>
                    <a:p>
                      <a:r>
                        <a:rPr lang="en-US" altLang="zh-TW" dirty="0" smtClean="0"/>
                        <a:t>0</a:t>
                      </a:r>
                      <a:endParaRPr lang="zh-TW" altLang="en-US" dirty="0"/>
                    </a:p>
                  </a:txBody>
                  <a:tcPr/>
                </a:tc>
              </a:tr>
              <a:tr h="375011">
                <a:tc gridSpan="15">
                  <a:txBody>
                    <a:bodyPr/>
                    <a:lstStyle/>
                    <a:p>
                      <a:r>
                        <a:rPr lang="en-US" altLang="zh-TW" dirty="0" smtClean="0"/>
                        <a:t>103.2</a:t>
                      </a:r>
                      <a:r>
                        <a:rPr lang="zh-TW" altLang="en-US" dirty="0" smtClean="0"/>
                        <a:t>教務會議通過新</a:t>
                      </a:r>
                      <a:r>
                        <a:rPr lang="en-US" altLang="zh-TW" dirty="0" smtClean="0"/>
                        <a:t>GPA</a:t>
                      </a:r>
                      <a:r>
                        <a:rPr lang="zh-TW" altLang="en-US" dirty="0" smtClean="0"/>
                        <a:t>標準</a:t>
                      </a:r>
                      <a:r>
                        <a:rPr lang="en-US" altLang="zh-TW" dirty="0" smtClean="0"/>
                        <a:t>(</a:t>
                      </a:r>
                      <a:r>
                        <a:rPr lang="zh-TW" altLang="en-US" dirty="0" smtClean="0"/>
                        <a:t>原預計自</a:t>
                      </a:r>
                      <a:r>
                        <a:rPr lang="en-US" altLang="zh-TW" dirty="0" smtClean="0"/>
                        <a:t>106</a:t>
                      </a:r>
                      <a:r>
                        <a:rPr lang="zh-TW" altLang="en-US" dirty="0" smtClean="0"/>
                        <a:t>學年度起畢業生適用</a:t>
                      </a:r>
                      <a:r>
                        <a:rPr lang="en-US" altLang="zh-TW" dirty="0" smtClean="0"/>
                        <a:t>)</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pPr algn="ctr"/>
                      <a:endParaRPr lang="zh-TW" altLang="en-US" b="1" dirty="0">
                        <a:solidFill>
                          <a:srgbClr val="FF0000"/>
                        </a:solidFill>
                      </a:endParaRPr>
                    </a:p>
                  </a:txBody>
                  <a:tcPr>
                    <a:gradFill>
                      <a:gsLst>
                        <a:gs pos="27519">
                          <a:srgbClr val="79B7FF"/>
                        </a:gs>
                        <a:gs pos="0">
                          <a:srgbClr val="5E9EFF"/>
                        </a:gs>
                        <a:gs pos="39999">
                          <a:srgbClr val="85C2FF"/>
                        </a:gs>
                        <a:gs pos="70000">
                          <a:srgbClr val="C4D6EB"/>
                        </a:gs>
                        <a:gs pos="100000">
                          <a:srgbClr val="FFEBFA"/>
                        </a:gs>
                      </a:gsLst>
                      <a:lin ang="5400000" scaled="0"/>
                    </a:gradFill>
                  </a:tcPr>
                </a:tc>
                <a:tc hMerge="1">
                  <a:txBody>
                    <a:bodyPr/>
                    <a:lstStyle/>
                    <a:p>
                      <a:endParaRPr lang="zh-TW" altLang="en-US"/>
                    </a:p>
                  </a:txBody>
                  <a:tcPr/>
                </a:tc>
              </a:tr>
              <a:tr h="375011">
                <a:tc>
                  <a:txBody>
                    <a:bodyPr/>
                    <a:lstStyle/>
                    <a:p>
                      <a:r>
                        <a:rPr lang="zh-TW" altLang="en-US" dirty="0" smtClean="0"/>
                        <a:t>等第</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C+</a:t>
                      </a:r>
                      <a:endParaRPr lang="zh-TW" altLang="en-US" dirty="0"/>
                    </a:p>
                  </a:txBody>
                  <a:tcPr/>
                </a:tc>
                <a:tc>
                  <a:txBody>
                    <a:bodyPr/>
                    <a:lstStyle/>
                    <a:p>
                      <a:r>
                        <a:rPr lang="en-US" altLang="zh-TW" dirty="0" smtClean="0"/>
                        <a:t>C</a:t>
                      </a:r>
                      <a:endParaRPr lang="zh-TW" altLang="en-US" dirty="0"/>
                    </a:p>
                  </a:txBody>
                  <a:tcPr/>
                </a:tc>
                <a:tc>
                  <a:txBody>
                    <a:bodyPr/>
                    <a:lstStyle/>
                    <a:p>
                      <a:r>
                        <a:rPr lang="en-US" altLang="zh-TW" dirty="0" smtClean="0"/>
                        <a:t>C-</a:t>
                      </a:r>
                      <a:endParaRPr lang="zh-TW" altLang="en-US" dirty="0"/>
                    </a:p>
                  </a:txBody>
                  <a:tcPr/>
                </a:tc>
                <a:tc>
                  <a:txBody>
                    <a:bodyPr/>
                    <a:lstStyle/>
                    <a:p>
                      <a:r>
                        <a:rPr lang="en-US" altLang="zh-TW" dirty="0" smtClean="0"/>
                        <a:t>D+</a:t>
                      </a:r>
                      <a:endParaRPr lang="zh-TW" altLang="en-US" dirty="0"/>
                    </a:p>
                  </a:txBody>
                  <a:tcPr>
                    <a:solidFill>
                      <a:schemeClr val="accent3">
                        <a:lumMod val="60000"/>
                        <a:lumOff val="40000"/>
                      </a:schemeClr>
                    </a:solidFill>
                  </a:tcPr>
                </a:tc>
                <a:tc>
                  <a:txBody>
                    <a:bodyPr/>
                    <a:lstStyle/>
                    <a:p>
                      <a:r>
                        <a:rPr lang="en-US" altLang="zh-TW" dirty="0" smtClean="0"/>
                        <a:t>D</a:t>
                      </a:r>
                      <a:endParaRPr lang="zh-TW" altLang="en-US" dirty="0"/>
                    </a:p>
                  </a:txBody>
                  <a:tcPr>
                    <a:solidFill>
                      <a:schemeClr val="accent3">
                        <a:lumMod val="60000"/>
                        <a:lumOff val="40000"/>
                      </a:schemeClr>
                    </a:solidFill>
                  </a:tcPr>
                </a:tc>
                <a:tc>
                  <a:txBody>
                    <a:bodyPr/>
                    <a:lstStyle/>
                    <a:p>
                      <a:r>
                        <a:rPr lang="en-US" altLang="zh-TW" dirty="0" smtClean="0"/>
                        <a:t>D-</a:t>
                      </a:r>
                      <a:endParaRPr lang="zh-TW" altLang="en-US" dirty="0"/>
                    </a:p>
                  </a:txBody>
                  <a:tcPr>
                    <a:solidFill>
                      <a:schemeClr val="accent3">
                        <a:lumMod val="60000"/>
                        <a:lumOff val="40000"/>
                      </a:schemeClr>
                    </a:solidFill>
                  </a:tcPr>
                </a:tc>
                <a:tc gridSpan="2">
                  <a:txBody>
                    <a:bodyPr/>
                    <a:lstStyle/>
                    <a:p>
                      <a:pPr algn="ctr"/>
                      <a:r>
                        <a:rPr lang="en-US" altLang="zh-TW" b="1" dirty="0" smtClean="0">
                          <a:solidFill>
                            <a:srgbClr val="FF0000"/>
                          </a:solidFill>
                        </a:rPr>
                        <a:t>F</a:t>
                      </a:r>
                      <a:endParaRPr lang="zh-TW" altLang="en-US" b="1" dirty="0">
                        <a:solidFill>
                          <a:srgbClr val="FF0000"/>
                        </a:solidFill>
                      </a:endParaRPr>
                    </a:p>
                  </a:txBody>
                  <a:tcPr>
                    <a:gradFill>
                      <a:gsLst>
                        <a:gs pos="27519">
                          <a:srgbClr val="79B7FF"/>
                        </a:gs>
                        <a:gs pos="0">
                          <a:srgbClr val="5E9EFF"/>
                        </a:gs>
                        <a:gs pos="39999">
                          <a:srgbClr val="85C2FF"/>
                        </a:gs>
                        <a:gs pos="70000">
                          <a:srgbClr val="C4D6EB"/>
                        </a:gs>
                        <a:gs pos="100000">
                          <a:srgbClr val="FFEBFA"/>
                        </a:gs>
                      </a:gsLst>
                      <a:lin ang="5400000" scaled="0"/>
                    </a:gradFill>
                  </a:tcPr>
                </a:tc>
                <a:tc hMerge="1">
                  <a:txBody>
                    <a:bodyPr/>
                    <a:lstStyle/>
                    <a:p>
                      <a:endParaRPr lang="zh-TW" altLang="en-US" b="1" dirty="0">
                        <a:solidFill>
                          <a:srgbClr val="FF0000"/>
                        </a:solidFill>
                      </a:endParaRPr>
                    </a:p>
                  </a:txBody>
                  <a:tcPr>
                    <a:gradFill>
                      <a:gsLst>
                        <a:gs pos="27519">
                          <a:srgbClr val="79B7FF"/>
                        </a:gs>
                        <a:gs pos="0">
                          <a:srgbClr val="5E9EFF"/>
                        </a:gs>
                        <a:gs pos="39999">
                          <a:srgbClr val="85C2FF"/>
                        </a:gs>
                        <a:gs pos="70000">
                          <a:srgbClr val="C4D6EB"/>
                        </a:gs>
                        <a:gs pos="100000">
                          <a:srgbClr val="FFEBFA"/>
                        </a:gs>
                      </a:gsLst>
                      <a:lin ang="5400000" scaled="0"/>
                    </a:gradFill>
                  </a:tcPr>
                </a:tc>
              </a:tr>
              <a:tr h="375011">
                <a:tc>
                  <a:txBody>
                    <a:bodyPr/>
                    <a:lstStyle/>
                    <a:p>
                      <a:r>
                        <a:rPr lang="en-US" altLang="zh-TW" dirty="0" smtClean="0"/>
                        <a:t>GP</a:t>
                      </a:r>
                      <a:endParaRPr lang="zh-TW" altLang="en-US" dirty="0"/>
                    </a:p>
                  </a:txBody>
                  <a:tcPr/>
                </a:tc>
                <a:tc>
                  <a:txBody>
                    <a:bodyPr/>
                    <a:lstStyle/>
                    <a:p>
                      <a:r>
                        <a:rPr lang="en-US" altLang="zh-TW" dirty="0" smtClean="0"/>
                        <a:t>4.3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3.7</a:t>
                      </a:r>
                      <a:endParaRPr lang="zh-TW" altLang="en-US" dirty="0"/>
                    </a:p>
                  </a:txBody>
                  <a:tcPr/>
                </a:tc>
                <a:tc>
                  <a:txBody>
                    <a:bodyPr/>
                    <a:lstStyle/>
                    <a:p>
                      <a:r>
                        <a:rPr lang="en-US" altLang="zh-TW" dirty="0" smtClean="0"/>
                        <a:t>3.3</a:t>
                      </a:r>
                      <a:endParaRPr lang="zh-TW" altLang="en-US" dirty="0"/>
                    </a:p>
                  </a:txBody>
                  <a:tcPr/>
                </a:tc>
                <a:tc>
                  <a:txBody>
                    <a:bodyPr/>
                    <a:lstStyle/>
                    <a:p>
                      <a:r>
                        <a:rPr lang="en-US" altLang="zh-TW" dirty="0" smtClean="0"/>
                        <a:t>3.0</a:t>
                      </a:r>
                      <a:endParaRPr lang="zh-TW" altLang="en-US" dirty="0"/>
                    </a:p>
                  </a:txBody>
                  <a:tcPr/>
                </a:tc>
                <a:tc>
                  <a:txBody>
                    <a:bodyPr/>
                    <a:lstStyle/>
                    <a:p>
                      <a:r>
                        <a:rPr lang="en-US" altLang="zh-TW" dirty="0" smtClean="0"/>
                        <a:t>2.7</a:t>
                      </a:r>
                      <a:endParaRPr lang="zh-TW" altLang="en-US" dirty="0"/>
                    </a:p>
                  </a:txBody>
                  <a:tcPr/>
                </a:tc>
                <a:tc>
                  <a:txBody>
                    <a:bodyPr/>
                    <a:lstStyle/>
                    <a:p>
                      <a:r>
                        <a:rPr lang="en-US" altLang="zh-TW" dirty="0" smtClean="0"/>
                        <a:t>2.3</a:t>
                      </a:r>
                      <a:endParaRPr lang="zh-TW" altLang="en-US" dirty="0"/>
                    </a:p>
                  </a:txBody>
                  <a:tcPr/>
                </a:tc>
                <a:tc>
                  <a:txBody>
                    <a:bodyPr/>
                    <a:lstStyle/>
                    <a:p>
                      <a:r>
                        <a:rPr lang="en-US" altLang="zh-TW" dirty="0" smtClean="0"/>
                        <a:t>2.0</a:t>
                      </a:r>
                      <a:endParaRPr lang="zh-TW" altLang="en-US" dirty="0"/>
                    </a:p>
                  </a:txBody>
                  <a:tcPr/>
                </a:tc>
                <a:tc>
                  <a:txBody>
                    <a:bodyPr/>
                    <a:lstStyle/>
                    <a:p>
                      <a:r>
                        <a:rPr lang="en-US" altLang="zh-TW" dirty="0" smtClean="0"/>
                        <a:t>1.7</a:t>
                      </a:r>
                      <a:endParaRPr lang="zh-TW" altLang="en-US" dirty="0"/>
                    </a:p>
                  </a:txBody>
                  <a:tcPr/>
                </a:tc>
                <a:tc>
                  <a:txBody>
                    <a:bodyPr/>
                    <a:lstStyle/>
                    <a:p>
                      <a:r>
                        <a:rPr lang="en-US" altLang="zh-TW" dirty="0" smtClean="0"/>
                        <a:t>1.3</a:t>
                      </a:r>
                      <a:endParaRPr lang="zh-TW" altLang="en-US" dirty="0"/>
                    </a:p>
                  </a:txBody>
                  <a:tcPr/>
                </a:tc>
                <a:tc>
                  <a:txBody>
                    <a:bodyPr/>
                    <a:lstStyle/>
                    <a:p>
                      <a:r>
                        <a:rPr lang="en-US" altLang="zh-TW" dirty="0" smtClean="0"/>
                        <a:t>1.0</a:t>
                      </a:r>
                      <a:endParaRPr lang="zh-TW" altLang="en-US" dirty="0"/>
                    </a:p>
                  </a:txBody>
                  <a:tcPr/>
                </a:tc>
                <a:tc>
                  <a:txBody>
                    <a:bodyPr/>
                    <a:lstStyle/>
                    <a:p>
                      <a:r>
                        <a:rPr lang="en-US" altLang="zh-TW" dirty="0" smtClean="0"/>
                        <a:t>0.7</a:t>
                      </a:r>
                      <a:endParaRPr lang="zh-TW" altLang="en-US" dirty="0"/>
                    </a:p>
                  </a:txBody>
                  <a:tcPr/>
                </a:tc>
                <a:tc gridSpan="2">
                  <a:txBody>
                    <a:bodyPr/>
                    <a:lstStyle/>
                    <a:p>
                      <a:pPr algn="ctr"/>
                      <a:r>
                        <a:rPr lang="en-US" altLang="zh-TW" dirty="0" smtClean="0"/>
                        <a:t>0</a:t>
                      </a:r>
                      <a:endParaRPr lang="zh-TW" altLang="en-US" dirty="0"/>
                    </a:p>
                  </a:txBody>
                  <a:tcPr/>
                </a:tc>
                <a:tc hMerge="1">
                  <a:txBody>
                    <a:bodyPr/>
                    <a:lstStyle/>
                    <a:p>
                      <a:endParaRPr lang="zh-TW" altLang="en-US" dirty="0"/>
                    </a:p>
                  </a:txBody>
                  <a:tcPr/>
                </a:tc>
              </a:tr>
              <a:tr h="375011">
                <a:tc gridSpan="15">
                  <a:txBody>
                    <a:bodyPr/>
                    <a:lstStyle/>
                    <a:p>
                      <a:r>
                        <a:rPr lang="zh-TW" altLang="en-US" b="1" dirty="0" smtClean="0">
                          <a:solidFill>
                            <a:srgbClr val="0070C0"/>
                          </a:solidFill>
                        </a:rPr>
                        <a:t>規劃調整方向</a:t>
                      </a:r>
                      <a:r>
                        <a:rPr lang="en-US" altLang="zh-TW" sz="1600" b="1" dirty="0" smtClean="0">
                          <a:solidFill>
                            <a:srgbClr val="0070C0"/>
                          </a:solidFill>
                        </a:rPr>
                        <a:t>(X</a:t>
                      </a:r>
                      <a:r>
                        <a:rPr lang="zh-TW" altLang="en-US" sz="1600" b="1" dirty="0" smtClean="0">
                          <a:solidFill>
                            <a:srgbClr val="0070C0"/>
                          </a:solidFill>
                        </a:rPr>
                        <a:t>為未繳學分費或教師認定歸責學生，經學校註記的成績</a:t>
                      </a:r>
                      <a:r>
                        <a:rPr lang="en-US" altLang="zh-TW" sz="1600" b="1" dirty="0" smtClean="0">
                          <a:solidFill>
                            <a:srgbClr val="0070C0"/>
                          </a:solidFill>
                        </a:rPr>
                        <a:t>0</a:t>
                      </a:r>
                      <a:r>
                        <a:rPr lang="zh-TW" altLang="en-US" sz="1600" b="1" dirty="0" smtClean="0">
                          <a:solidFill>
                            <a:srgbClr val="0070C0"/>
                          </a:solidFill>
                        </a:rPr>
                        <a:t>分</a:t>
                      </a:r>
                      <a:r>
                        <a:rPr lang="en-US" altLang="zh-TW" sz="1600" b="1" dirty="0" smtClean="0">
                          <a:solidFill>
                            <a:srgbClr val="0070C0"/>
                          </a:solidFill>
                        </a:rPr>
                        <a:t>)</a:t>
                      </a:r>
                      <a:endParaRPr lang="zh-TW" altLang="en-US" sz="1600" b="1" dirty="0">
                        <a:solidFill>
                          <a:srgbClr val="0070C0"/>
                        </a:solidFill>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5011">
                <a:tc>
                  <a:txBody>
                    <a:bodyPr/>
                    <a:lstStyle/>
                    <a:p>
                      <a:r>
                        <a:rPr lang="zh-TW" altLang="en-US" dirty="0" smtClean="0"/>
                        <a:t>等第</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A-</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B-</a:t>
                      </a:r>
                      <a:endParaRPr lang="zh-TW" altLang="en-US" dirty="0"/>
                    </a:p>
                  </a:txBody>
                  <a:tcPr/>
                </a:tc>
                <a:tc>
                  <a:txBody>
                    <a:bodyPr/>
                    <a:lstStyle/>
                    <a:p>
                      <a:r>
                        <a:rPr lang="en-US" altLang="zh-TW" dirty="0" smtClean="0"/>
                        <a:t>C+</a:t>
                      </a:r>
                      <a:endParaRPr lang="zh-TW" altLang="en-US" dirty="0"/>
                    </a:p>
                  </a:txBody>
                  <a:tcPr/>
                </a:tc>
                <a:tc>
                  <a:txBody>
                    <a:bodyPr/>
                    <a:lstStyle/>
                    <a:p>
                      <a:r>
                        <a:rPr lang="en-US" altLang="zh-TW" dirty="0" smtClean="0"/>
                        <a:t>C</a:t>
                      </a:r>
                      <a:endParaRPr lang="zh-TW" altLang="en-US" dirty="0"/>
                    </a:p>
                  </a:txBody>
                  <a:tcPr/>
                </a:tc>
                <a:tc>
                  <a:txBody>
                    <a:bodyPr/>
                    <a:lstStyle/>
                    <a:p>
                      <a:r>
                        <a:rPr lang="en-US" altLang="zh-TW" dirty="0" smtClean="0"/>
                        <a:t>C-</a:t>
                      </a:r>
                      <a:endParaRPr lang="zh-TW" altLang="en-US" dirty="0"/>
                    </a:p>
                  </a:txBody>
                  <a:tcPr/>
                </a:tc>
                <a:tc gridSpan="3">
                  <a:txBody>
                    <a:bodyPr/>
                    <a:lstStyle/>
                    <a:p>
                      <a:pPr algn="ctr"/>
                      <a:r>
                        <a:rPr lang="en-US" altLang="zh-TW" b="1" dirty="0" smtClean="0">
                          <a:solidFill>
                            <a:srgbClr val="FF0000"/>
                          </a:solidFill>
                          <a:effectLst>
                            <a:outerShdw blurRad="38100" dist="38100" dir="2700000" algn="tl">
                              <a:srgbClr val="000000">
                                <a:alpha val="43137"/>
                              </a:srgbClr>
                            </a:outerShdw>
                          </a:effectLst>
                        </a:rPr>
                        <a:t>D</a:t>
                      </a:r>
                      <a:endParaRPr lang="zh-TW" altLang="en-US" b="1" dirty="0">
                        <a:solidFill>
                          <a:srgbClr val="FF0000"/>
                        </a:solidFill>
                        <a:effectLst>
                          <a:outerShdw blurRad="38100" dist="38100" dir="2700000" algn="tl">
                            <a:srgbClr val="000000">
                              <a:alpha val="43137"/>
                            </a:srgbClr>
                          </a:outerShdw>
                        </a:effectLst>
                      </a:endParaRPr>
                    </a:p>
                  </a:txBody>
                  <a:tcPr>
                    <a:solidFill>
                      <a:schemeClr val="accent3">
                        <a:lumMod val="40000"/>
                        <a:lumOff val="60000"/>
                      </a:schemeClr>
                    </a:solidFill>
                  </a:tcPr>
                </a:tc>
                <a:tc hMerge="1">
                  <a:txBody>
                    <a:bodyPr/>
                    <a:lstStyle/>
                    <a:p>
                      <a:endParaRPr lang="zh-TW" altLang="en-US" dirty="0"/>
                    </a:p>
                  </a:txBody>
                  <a:tcPr/>
                </a:tc>
                <a:tc hMerge="1">
                  <a:txBody>
                    <a:bodyPr/>
                    <a:lstStyle/>
                    <a:p>
                      <a:endParaRPr lang="zh-TW" altLang="en-US" dirty="0"/>
                    </a:p>
                  </a:txBody>
                  <a:tcPr/>
                </a:tc>
                <a:tc>
                  <a:txBody>
                    <a:bodyPr/>
                    <a:lstStyle/>
                    <a:p>
                      <a:pPr algn="ctr"/>
                      <a:r>
                        <a:rPr lang="en-US" altLang="zh-TW" b="1" dirty="0" smtClean="0">
                          <a:solidFill>
                            <a:srgbClr val="FF0000"/>
                          </a:solidFill>
                          <a:effectLst>
                            <a:outerShdw blurRad="38100" dist="38100" dir="2700000" algn="tl">
                              <a:srgbClr val="000000">
                                <a:alpha val="43137"/>
                              </a:srgbClr>
                            </a:outerShdw>
                          </a:effectLst>
                        </a:rPr>
                        <a:t>E</a:t>
                      </a:r>
                      <a:endParaRPr lang="zh-TW" altLang="en-US" b="1" dirty="0">
                        <a:solidFill>
                          <a:srgbClr val="FF0000"/>
                        </a:solidFill>
                        <a:effectLst>
                          <a:outerShdw blurRad="38100" dist="38100" dir="2700000" algn="tl">
                            <a:srgbClr val="000000">
                              <a:alpha val="43137"/>
                            </a:srgbClr>
                          </a:outerShdw>
                        </a:effectLst>
                      </a:endParaRPr>
                    </a:p>
                  </a:txBody>
                  <a:tcPr>
                    <a:solidFill>
                      <a:srgbClr val="FFFF00"/>
                    </a:solidFill>
                  </a:tcPr>
                </a:tc>
                <a:tc>
                  <a:txBody>
                    <a:bodyPr/>
                    <a:lstStyle/>
                    <a:p>
                      <a:pPr algn="ctr"/>
                      <a:r>
                        <a:rPr lang="en-US" altLang="zh-TW" b="1" dirty="0" smtClean="0">
                          <a:solidFill>
                            <a:srgbClr val="FF0000"/>
                          </a:solidFill>
                          <a:effectLst>
                            <a:outerShdw blurRad="38100" dist="38100" dir="2700000" algn="tl">
                              <a:srgbClr val="000000">
                                <a:alpha val="43137"/>
                              </a:srgbClr>
                            </a:outerShdw>
                          </a:effectLst>
                        </a:rPr>
                        <a:t>X</a:t>
                      </a:r>
                      <a:endParaRPr lang="zh-TW" altLang="en-US" b="1" dirty="0">
                        <a:solidFill>
                          <a:srgbClr val="FF0000"/>
                        </a:solidFill>
                        <a:effectLst>
                          <a:outerShdw blurRad="38100" dist="38100" dir="2700000" algn="tl">
                            <a:srgbClr val="000000">
                              <a:alpha val="43137"/>
                            </a:srgbClr>
                          </a:outerShdw>
                        </a:effectLst>
                      </a:endParaRPr>
                    </a:p>
                  </a:txBody>
                  <a:tcPr>
                    <a:solidFill>
                      <a:schemeClr val="accent4">
                        <a:lumMod val="40000"/>
                        <a:lumOff val="60000"/>
                      </a:schemeClr>
                    </a:solidFill>
                  </a:tcPr>
                </a:tc>
              </a:tr>
              <a:tr h="375011">
                <a:tc>
                  <a:txBody>
                    <a:bodyPr/>
                    <a:lstStyle/>
                    <a:p>
                      <a:r>
                        <a:rPr lang="en-US" altLang="zh-TW" dirty="0" smtClean="0"/>
                        <a:t>GP</a:t>
                      </a:r>
                      <a:endParaRPr lang="zh-TW" altLang="en-US" dirty="0"/>
                    </a:p>
                  </a:txBody>
                  <a:tcPr/>
                </a:tc>
                <a:tc>
                  <a:txBody>
                    <a:bodyPr/>
                    <a:lstStyle/>
                    <a:p>
                      <a:r>
                        <a:rPr lang="en-US" altLang="zh-TW" dirty="0" smtClean="0"/>
                        <a:t>4.3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3.7</a:t>
                      </a:r>
                      <a:endParaRPr lang="zh-TW" altLang="en-US" dirty="0"/>
                    </a:p>
                  </a:txBody>
                  <a:tcPr/>
                </a:tc>
                <a:tc>
                  <a:txBody>
                    <a:bodyPr/>
                    <a:lstStyle/>
                    <a:p>
                      <a:r>
                        <a:rPr lang="en-US" altLang="zh-TW" dirty="0" smtClean="0"/>
                        <a:t>3.3</a:t>
                      </a:r>
                      <a:endParaRPr lang="zh-TW" altLang="en-US" dirty="0"/>
                    </a:p>
                  </a:txBody>
                  <a:tcPr/>
                </a:tc>
                <a:tc>
                  <a:txBody>
                    <a:bodyPr/>
                    <a:lstStyle/>
                    <a:p>
                      <a:r>
                        <a:rPr lang="en-US" altLang="zh-TW" dirty="0" smtClean="0"/>
                        <a:t>3.0</a:t>
                      </a:r>
                      <a:endParaRPr lang="zh-TW" altLang="en-US" dirty="0"/>
                    </a:p>
                  </a:txBody>
                  <a:tcPr/>
                </a:tc>
                <a:tc>
                  <a:txBody>
                    <a:bodyPr/>
                    <a:lstStyle/>
                    <a:p>
                      <a:r>
                        <a:rPr lang="en-US" altLang="zh-TW" dirty="0" smtClean="0"/>
                        <a:t>2.7</a:t>
                      </a:r>
                      <a:endParaRPr lang="zh-TW" altLang="en-US" dirty="0"/>
                    </a:p>
                  </a:txBody>
                  <a:tcPr/>
                </a:tc>
                <a:tc>
                  <a:txBody>
                    <a:bodyPr/>
                    <a:lstStyle/>
                    <a:p>
                      <a:r>
                        <a:rPr lang="en-US" altLang="zh-TW" dirty="0" smtClean="0"/>
                        <a:t>2.3</a:t>
                      </a:r>
                      <a:endParaRPr lang="zh-TW" altLang="en-US" dirty="0"/>
                    </a:p>
                  </a:txBody>
                  <a:tcPr/>
                </a:tc>
                <a:tc>
                  <a:txBody>
                    <a:bodyPr/>
                    <a:lstStyle/>
                    <a:p>
                      <a:r>
                        <a:rPr lang="en-US" altLang="zh-TW" dirty="0" smtClean="0"/>
                        <a:t>2.0</a:t>
                      </a:r>
                      <a:endParaRPr lang="zh-TW" altLang="en-US" dirty="0"/>
                    </a:p>
                  </a:txBody>
                  <a:tcPr/>
                </a:tc>
                <a:tc>
                  <a:txBody>
                    <a:bodyPr/>
                    <a:lstStyle/>
                    <a:p>
                      <a:r>
                        <a:rPr lang="en-US" altLang="zh-TW" dirty="0" smtClean="0"/>
                        <a:t>1.7</a:t>
                      </a:r>
                      <a:endParaRPr lang="zh-TW" altLang="en-US" dirty="0"/>
                    </a:p>
                  </a:txBody>
                  <a:tcPr/>
                </a:tc>
                <a:tc gridSpan="3">
                  <a:txBody>
                    <a:bodyPr/>
                    <a:lstStyle/>
                    <a:p>
                      <a:pPr algn="ctr"/>
                      <a:r>
                        <a:rPr lang="en-US" altLang="zh-TW" dirty="0" smtClean="0">
                          <a:solidFill>
                            <a:srgbClr val="FF0000"/>
                          </a:solidFill>
                        </a:rPr>
                        <a:t>1</a:t>
                      </a:r>
                      <a:endParaRPr lang="zh-TW" altLang="en-US" dirty="0">
                        <a:solidFill>
                          <a:srgbClr val="FF0000"/>
                        </a:solidFill>
                      </a:endParaRPr>
                    </a:p>
                  </a:txBody>
                  <a:tcPr>
                    <a:solidFill>
                      <a:schemeClr val="accent3">
                        <a:lumMod val="40000"/>
                        <a:lumOff val="60000"/>
                      </a:schemeClr>
                    </a:solidFill>
                  </a:tcPr>
                </a:tc>
                <a:tc hMerge="1">
                  <a:txBody>
                    <a:bodyPr/>
                    <a:lstStyle/>
                    <a:p>
                      <a:endParaRPr lang="zh-TW" altLang="en-US" dirty="0"/>
                    </a:p>
                  </a:txBody>
                  <a:tcPr/>
                </a:tc>
                <a:tc hMerge="1">
                  <a:txBody>
                    <a:bodyPr/>
                    <a:lstStyle/>
                    <a:p>
                      <a:endParaRPr lang="zh-TW" altLang="en-US" dirty="0"/>
                    </a:p>
                  </a:txBody>
                  <a:tcPr/>
                </a:tc>
                <a:tc>
                  <a:txBody>
                    <a:bodyPr/>
                    <a:lstStyle/>
                    <a:p>
                      <a:pPr algn="ctr"/>
                      <a:r>
                        <a:rPr lang="en-US" altLang="zh-TW" dirty="0" smtClean="0"/>
                        <a:t>0</a:t>
                      </a:r>
                      <a:endParaRPr lang="zh-TW" altLang="en-US" dirty="0"/>
                    </a:p>
                  </a:txBody>
                  <a:tcPr>
                    <a:solidFill>
                      <a:srgbClr val="FFFF00"/>
                    </a:solidFill>
                  </a:tcPr>
                </a:tc>
                <a:tc>
                  <a:txBody>
                    <a:bodyPr/>
                    <a:lstStyle/>
                    <a:p>
                      <a:pPr algn="ctr"/>
                      <a:r>
                        <a:rPr lang="en-US" altLang="zh-TW" dirty="0" smtClean="0"/>
                        <a:t>0</a:t>
                      </a:r>
                      <a:endParaRPr lang="zh-TW" altLang="en-US" dirty="0"/>
                    </a:p>
                  </a:txBody>
                  <a:tcPr>
                    <a:solidFill>
                      <a:schemeClr val="accent4">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528127090"/>
              </p:ext>
            </p:extLst>
          </p:nvPr>
        </p:nvGraphicFramePr>
        <p:xfrm>
          <a:off x="4355976" y="2132856"/>
          <a:ext cx="4264156" cy="1005840"/>
        </p:xfrm>
        <a:graphic>
          <a:graphicData uri="http://schemas.openxmlformats.org/drawingml/2006/table">
            <a:tbl>
              <a:tblPr firstRow="1" bandRow="1">
                <a:tableStyleId>{5C22544A-7EE6-4342-B048-85BDC9FD1C3A}</a:tableStyleId>
              </a:tblPr>
              <a:tblGrid>
                <a:gridCol w="972527"/>
                <a:gridCol w="897717"/>
                <a:gridCol w="822907"/>
                <a:gridCol w="822907"/>
                <a:gridCol w="748098"/>
              </a:tblGrid>
              <a:tr h="152009">
                <a:tc>
                  <a:txBody>
                    <a:bodyPr/>
                    <a:lstStyle/>
                    <a:p>
                      <a:pPr algn="ctr"/>
                      <a:r>
                        <a:rPr lang="en-US" altLang="zh-TW" dirty="0" smtClean="0"/>
                        <a:t>100~80</a:t>
                      </a:r>
                      <a:endParaRPr lang="zh-TW" altLang="en-US" dirty="0"/>
                    </a:p>
                  </a:txBody>
                  <a:tcPr/>
                </a:tc>
                <a:tc>
                  <a:txBody>
                    <a:bodyPr/>
                    <a:lstStyle/>
                    <a:p>
                      <a:pPr algn="ctr"/>
                      <a:r>
                        <a:rPr lang="en-US" altLang="zh-TW" dirty="0" smtClean="0"/>
                        <a:t>79~70</a:t>
                      </a:r>
                      <a:endParaRPr lang="zh-TW" altLang="en-US" dirty="0"/>
                    </a:p>
                  </a:txBody>
                  <a:tcPr/>
                </a:tc>
                <a:tc>
                  <a:txBody>
                    <a:bodyPr/>
                    <a:lstStyle/>
                    <a:p>
                      <a:pPr algn="ctr"/>
                      <a:r>
                        <a:rPr lang="en-US" altLang="zh-TW" dirty="0" smtClean="0"/>
                        <a:t>69~60</a:t>
                      </a:r>
                      <a:endParaRPr lang="zh-TW" altLang="en-US" dirty="0"/>
                    </a:p>
                  </a:txBody>
                  <a:tcPr/>
                </a:tc>
                <a:tc>
                  <a:txBody>
                    <a:bodyPr/>
                    <a:lstStyle/>
                    <a:p>
                      <a:pPr algn="ctr"/>
                      <a:r>
                        <a:rPr lang="en-US" altLang="zh-TW" dirty="0" smtClean="0"/>
                        <a:t>59~50</a:t>
                      </a:r>
                      <a:endParaRPr lang="zh-TW" altLang="en-US" dirty="0"/>
                    </a:p>
                  </a:txBody>
                  <a:tcPr/>
                </a:tc>
                <a:tc>
                  <a:txBody>
                    <a:bodyPr/>
                    <a:lstStyle/>
                    <a:p>
                      <a:pPr algn="ctr"/>
                      <a:r>
                        <a:rPr lang="en-US" altLang="zh-TW" dirty="0" smtClean="0"/>
                        <a:t>49~0</a:t>
                      </a:r>
                      <a:endParaRPr lang="zh-TW" altLang="en-US" dirty="0"/>
                    </a:p>
                  </a:txBody>
                  <a:tcPr/>
                </a:tc>
              </a:tr>
              <a:tr h="567307">
                <a:tc>
                  <a:txBody>
                    <a:bodyPr/>
                    <a:lstStyle/>
                    <a:p>
                      <a:r>
                        <a:rPr lang="en-US" altLang="zh-TW" dirty="0" smtClean="0"/>
                        <a:t>A</a:t>
                      </a:r>
                    </a:p>
                    <a:p>
                      <a:r>
                        <a:rPr lang="en-US" altLang="zh-TW" dirty="0" smtClean="0"/>
                        <a:t>GP=4</a:t>
                      </a:r>
                      <a:endParaRPr lang="zh-TW" altLang="en-US" dirty="0"/>
                    </a:p>
                  </a:txBody>
                  <a:tcPr/>
                </a:tc>
                <a:tc>
                  <a:txBody>
                    <a:bodyPr/>
                    <a:lstStyle/>
                    <a:p>
                      <a:r>
                        <a:rPr lang="en-US" altLang="zh-TW" dirty="0" smtClean="0"/>
                        <a:t>B</a:t>
                      </a:r>
                    </a:p>
                    <a:p>
                      <a:r>
                        <a:rPr lang="en-US" altLang="zh-TW" dirty="0" smtClean="0"/>
                        <a:t>GP=3</a:t>
                      </a:r>
                      <a:endParaRPr lang="zh-TW" altLang="en-US" dirty="0"/>
                    </a:p>
                  </a:txBody>
                  <a:tcPr/>
                </a:tc>
                <a:tc>
                  <a:txBody>
                    <a:bodyPr/>
                    <a:lstStyle/>
                    <a:p>
                      <a:r>
                        <a:rPr lang="en-US" altLang="zh-TW" dirty="0" smtClean="0"/>
                        <a:t>C</a:t>
                      </a:r>
                    </a:p>
                    <a:p>
                      <a:r>
                        <a:rPr lang="en-US" altLang="zh-TW" dirty="0" smtClean="0"/>
                        <a:t>GP=2</a:t>
                      </a:r>
                      <a:endParaRPr lang="zh-TW" altLang="en-US" dirty="0"/>
                    </a:p>
                  </a:txBody>
                  <a:tcPr/>
                </a:tc>
                <a:tc>
                  <a:txBody>
                    <a:bodyPr/>
                    <a:lstStyle/>
                    <a:p>
                      <a:r>
                        <a:rPr lang="en-US" altLang="zh-TW" dirty="0" smtClean="0"/>
                        <a:t>D</a:t>
                      </a:r>
                    </a:p>
                    <a:p>
                      <a:r>
                        <a:rPr lang="en-US" altLang="zh-TW" dirty="0" smtClean="0"/>
                        <a:t>GP=1</a:t>
                      </a:r>
                      <a:endParaRPr lang="zh-TW" altLang="en-US" dirty="0"/>
                    </a:p>
                  </a:txBody>
                  <a:tcPr/>
                </a:tc>
                <a:tc>
                  <a:txBody>
                    <a:bodyPr/>
                    <a:lstStyle/>
                    <a:p>
                      <a:r>
                        <a:rPr lang="en-US" altLang="zh-TW" dirty="0" smtClean="0"/>
                        <a:t>E</a:t>
                      </a:r>
                    </a:p>
                    <a:p>
                      <a:r>
                        <a:rPr lang="en-US" altLang="zh-TW" dirty="0" smtClean="0"/>
                        <a:t>GP=0</a:t>
                      </a:r>
                      <a:endParaRPr lang="zh-TW" altLang="en-US" dirty="0"/>
                    </a:p>
                  </a:txBody>
                  <a:tcPr/>
                </a:tc>
              </a:tr>
            </a:tbl>
          </a:graphicData>
        </a:graphic>
      </p:graphicFrame>
      <p:sp>
        <p:nvSpPr>
          <p:cNvPr id="4" name="矩形 3"/>
          <p:cNvSpPr/>
          <p:nvPr/>
        </p:nvSpPr>
        <p:spPr>
          <a:xfrm>
            <a:off x="1079612" y="2088143"/>
            <a:ext cx="3096344" cy="6480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000" b="1" dirty="0" smtClean="0">
                <a:solidFill>
                  <a:srgbClr val="4D5B6B"/>
                </a:solidFill>
                <a:effectLst>
                  <a:outerShdw blurRad="38100" dist="38100" dir="2700000" algn="tl">
                    <a:srgbClr val="000000">
                      <a:alpha val="43137"/>
                    </a:srgbClr>
                  </a:outerShdw>
                </a:effectLst>
              </a:rPr>
              <a:t>現行百分轉換</a:t>
            </a:r>
            <a:r>
              <a:rPr lang="en-US" altLang="zh-TW" sz="2000" b="1" dirty="0" smtClean="0">
                <a:solidFill>
                  <a:srgbClr val="4D5B6B"/>
                </a:solidFill>
                <a:effectLst>
                  <a:outerShdw blurRad="38100" dist="38100" dir="2700000" algn="tl">
                    <a:srgbClr val="000000">
                      <a:alpha val="43137"/>
                    </a:srgbClr>
                  </a:outerShdw>
                </a:effectLst>
              </a:rPr>
              <a:t>GPA</a:t>
            </a:r>
            <a:r>
              <a:rPr lang="zh-TW" altLang="en-US" sz="2000" b="1" dirty="0" smtClean="0">
                <a:solidFill>
                  <a:srgbClr val="4D5B6B"/>
                </a:solidFill>
                <a:effectLst>
                  <a:outerShdw blurRad="38100" dist="38100" dir="2700000" algn="tl">
                    <a:srgbClr val="000000">
                      <a:alpha val="43137"/>
                    </a:srgbClr>
                  </a:outerShdw>
                </a:effectLst>
              </a:rPr>
              <a:t>制標準</a:t>
            </a:r>
            <a:endParaRPr lang="zh-TW" altLang="en-US" sz="2000" b="1" dirty="0">
              <a:solidFill>
                <a:srgbClr val="4D5B6B"/>
              </a:solidFill>
              <a:effectLst>
                <a:outerShdw blurRad="38100" dist="38100" dir="2700000" algn="tl">
                  <a:srgbClr val="000000">
                    <a:alpha val="43137"/>
                  </a:srgbClr>
                </a:outerShdw>
              </a:effectLst>
            </a:endParaRPr>
          </a:p>
        </p:txBody>
      </p:sp>
      <p:sp>
        <p:nvSpPr>
          <p:cNvPr id="2" name="向右箭號 1"/>
          <p:cNvSpPr/>
          <p:nvPr/>
        </p:nvSpPr>
        <p:spPr>
          <a:xfrm>
            <a:off x="1187624" y="2600908"/>
            <a:ext cx="2880320" cy="32403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solidFill>
                <a:srgbClr val="FFFFFF"/>
              </a:solidFill>
            </a:endParaRPr>
          </a:p>
        </p:txBody>
      </p:sp>
    </p:spTree>
    <p:extLst>
      <p:ext uri="{BB962C8B-B14F-4D97-AF65-F5344CB8AC3E}">
        <p14:creationId xmlns:p14="http://schemas.microsoft.com/office/powerpoint/2010/main" val="289670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7990"/>
            <a:ext cx="8496944" cy="792088"/>
          </a:xfrm>
        </p:spPr>
        <p:txBody>
          <a:bodyPr>
            <a:normAutofit/>
          </a:bodyPr>
          <a:lstStyle/>
          <a:p>
            <a:r>
              <a:rPr lang="zh-TW" altLang="en-US"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規劃作法</a:t>
            </a:r>
            <a:r>
              <a:rPr lang="en-US"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中英文成績單分流呈現</a:t>
            </a:r>
            <a:endPar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738316311"/>
              </p:ext>
            </p:extLst>
          </p:nvPr>
        </p:nvGraphicFramePr>
        <p:xfrm>
          <a:off x="683568" y="836712"/>
          <a:ext cx="8064896" cy="5446360"/>
        </p:xfrm>
        <a:graphic>
          <a:graphicData uri="http://schemas.openxmlformats.org/drawingml/2006/table">
            <a:tbl>
              <a:tblPr firstRow="1" bandRow="1">
                <a:tableStyleId>{5C22544A-7EE6-4342-B048-85BDC9FD1C3A}</a:tableStyleId>
              </a:tblPr>
              <a:tblGrid>
                <a:gridCol w="1296144"/>
                <a:gridCol w="1656184"/>
                <a:gridCol w="2592288"/>
                <a:gridCol w="1152128"/>
                <a:gridCol w="1368152"/>
              </a:tblGrid>
              <a:tr h="370840">
                <a:tc>
                  <a:txBody>
                    <a:bodyPr/>
                    <a:lstStyle/>
                    <a:p>
                      <a:endParaRPr lang="zh-TW" altLang="en-US" dirty="0"/>
                    </a:p>
                  </a:txBody>
                  <a:tcPr/>
                </a:tc>
                <a:tc>
                  <a:txBody>
                    <a:bodyPr/>
                    <a:lstStyle/>
                    <a:p>
                      <a:pPr algn="ctr"/>
                      <a:r>
                        <a:rPr lang="zh-TW" altLang="en-US" dirty="0" smtClean="0"/>
                        <a:t>中文成績總表</a:t>
                      </a:r>
                      <a:endParaRPr lang="zh-TW" altLang="en-US" dirty="0"/>
                    </a:p>
                  </a:txBody>
                  <a:tcPr/>
                </a:tc>
                <a:tc>
                  <a:txBody>
                    <a:bodyPr/>
                    <a:lstStyle/>
                    <a:p>
                      <a:pPr algn="ctr"/>
                      <a:r>
                        <a:rPr lang="zh-TW" altLang="en-US" dirty="0" smtClean="0"/>
                        <a:t>英文成績單</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單學期成績單</a:t>
                      </a:r>
                    </a:p>
                    <a:p>
                      <a:pPr algn="ctr"/>
                      <a:endParaRPr lang="zh-TW" altLang="en-US" dirty="0"/>
                    </a:p>
                  </a:txBody>
                  <a:tcPr/>
                </a:tc>
                <a:tc>
                  <a:txBody>
                    <a:bodyPr/>
                    <a:lstStyle/>
                    <a:p>
                      <a:pPr algn="ctr"/>
                      <a:r>
                        <a:rPr lang="zh-TW" altLang="en-US" dirty="0" smtClean="0"/>
                        <a:t>排名證明書</a:t>
                      </a:r>
                      <a:endParaRPr lang="zh-TW" altLang="en-US" dirty="0"/>
                    </a:p>
                  </a:txBody>
                  <a:tcPr/>
                </a:tc>
              </a:tr>
              <a:tr h="370840">
                <a:tc>
                  <a:txBody>
                    <a:bodyPr/>
                    <a:lstStyle/>
                    <a:p>
                      <a:r>
                        <a:rPr lang="zh-TW" altLang="en-US" dirty="0" smtClean="0"/>
                        <a:t>現行制度</a:t>
                      </a:r>
                      <a:endParaRPr lang="zh-TW" altLang="en-US" dirty="0"/>
                    </a:p>
                  </a:txBody>
                  <a:tcPr/>
                </a:tc>
                <a:tc>
                  <a:txBody>
                    <a:bodyPr/>
                    <a:lstStyle/>
                    <a:p>
                      <a:r>
                        <a:rPr lang="zh-TW" altLang="en-US" dirty="0" smtClean="0"/>
                        <a:t>百分制呈現</a:t>
                      </a:r>
                      <a:endParaRPr lang="zh-TW" altLang="en-US" dirty="0"/>
                    </a:p>
                  </a:txBody>
                  <a:tcPr/>
                </a:tc>
                <a:tc>
                  <a:txBody>
                    <a:bodyPr/>
                    <a:lstStyle/>
                    <a:p>
                      <a:r>
                        <a:rPr lang="zh-TW" altLang="en-US" dirty="0" smtClean="0"/>
                        <a:t>百分制呈現</a:t>
                      </a:r>
                      <a:endParaRPr lang="en-US" altLang="zh-TW" dirty="0" smtClean="0"/>
                    </a:p>
                    <a:p>
                      <a:r>
                        <a:rPr lang="zh-TW" altLang="en-US" dirty="0" smtClean="0"/>
                        <a:t>畢業時核算</a:t>
                      </a:r>
                      <a:r>
                        <a:rPr lang="en-US" altLang="zh-TW" dirty="0" smtClean="0"/>
                        <a:t>GPA</a:t>
                      </a:r>
                      <a:endParaRPr lang="zh-TW" altLang="en-US" dirty="0"/>
                    </a:p>
                  </a:txBody>
                  <a:tcPr/>
                </a:tc>
                <a:tc>
                  <a:txBody>
                    <a:bodyPr/>
                    <a:lstStyle/>
                    <a:p>
                      <a:r>
                        <a:rPr lang="zh-TW" altLang="en-US" dirty="0" smtClean="0"/>
                        <a:t>僅有中文成績單</a:t>
                      </a:r>
                      <a:endParaRPr lang="zh-TW" altLang="en-US" dirty="0"/>
                    </a:p>
                  </a:txBody>
                  <a:tcPr/>
                </a:tc>
                <a:tc>
                  <a:txBody>
                    <a:bodyPr/>
                    <a:lstStyle/>
                    <a:p>
                      <a:r>
                        <a:rPr lang="zh-TW" altLang="en-US" dirty="0" smtClean="0"/>
                        <a:t>百分制進行排名</a:t>
                      </a:r>
                      <a:endParaRPr lang="zh-TW" altLang="en-US" dirty="0"/>
                    </a:p>
                  </a:txBody>
                  <a:tcPr/>
                </a:tc>
              </a:tr>
              <a:tr h="965800">
                <a:tc>
                  <a:txBody>
                    <a:bodyPr/>
                    <a:lstStyle/>
                    <a:p>
                      <a:r>
                        <a:rPr lang="en-US" altLang="zh-TW" dirty="0" smtClean="0"/>
                        <a:t>106</a:t>
                      </a:r>
                      <a:r>
                        <a:rPr lang="zh-TW" altLang="en-US" dirty="0" smtClean="0"/>
                        <a:t>學年度起在學學生</a:t>
                      </a:r>
                      <a:endParaRPr lang="zh-TW" altLang="en-US" dirty="0"/>
                    </a:p>
                  </a:txBody>
                  <a:tcPr/>
                </a:tc>
                <a:tc>
                  <a:txBody>
                    <a:bodyPr/>
                    <a:lstStyle/>
                    <a:p>
                      <a:r>
                        <a:rPr lang="zh-TW" altLang="en-US" dirty="0" smtClean="0">
                          <a:solidFill>
                            <a:schemeClr val="tx1">
                              <a:lumMod val="75000"/>
                            </a:schemeClr>
                          </a:solidFill>
                        </a:rPr>
                        <a:t>維持現行百分作法不變</a:t>
                      </a:r>
                      <a:endParaRPr lang="zh-TW" altLang="en-US" dirty="0">
                        <a:solidFill>
                          <a:schemeClr val="tx1">
                            <a:lumMod val="75000"/>
                          </a:schemeClr>
                        </a:solidFill>
                      </a:endParaRPr>
                    </a:p>
                  </a:txBody>
                  <a:tcPr/>
                </a:tc>
                <a:tc>
                  <a:txBody>
                    <a:bodyPr/>
                    <a:lstStyle/>
                    <a:p>
                      <a:r>
                        <a:rPr lang="zh-TW" altLang="en-US" dirty="0" smtClean="0">
                          <a:solidFill>
                            <a:srgbClr val="FF0000"/>
                          </a:solidFill>
                        </a:rPr>
                        <a:t>等第制呈現</a:t>
                      </a:r>
                      <a:endParaRPr lang="en-US" altLang="zh-TW" dirty="0" smtClean="0">
                        <a:solidFill>
                          <a:srgbClr val="FF0000"/>
                        </a:solidFill>
                      </a:endParaRPr>
                    </a:p>
                    <a:p>
                      <a:r>
                        <a:rPr lang="zh-TW" altLang="en-US" dirty="0" smtClean="0">
                          <a:solidFill>
                            <a:srgbClr val="FF0000"/>
                          </a:solidFill>
                        </a:rPr>
                        <a:t>畢業時核算</a:t>
                      </a:r>
                      <a:r>
                        <a:rPr lang="en-US" altLang="zh-TW" dirty="0" smtClean="0">
                          <a:solidFill>
                            <a:srgbClr val="FF0000"/>
                          </a:solidFill>
                        </a:rPr>
                        <a:t>GPA</a:t>
                      </a:r>
                      <a:endParaRPr lang="zh-TW" altLang="en-US" dirty="0">
                        <a:solidFill>
                          <a:srgbClr val="FF0000"/>
                        </a:solidFill>
                      </a:endParaRPr>
                    </a:p>
                  </a:txBody>
                  <a:tcPr/>
                </a:tc>
                <a:tc>
                  <a:txBody>
                    <a:bodyPr/>
                    <a:lstStyle/>
                    <a:p>
                      <a:r>
                        <a:rPr lang="zh-TW" altLang="en-US" dirty="0" smtClean="0">
                          <a:solidFill>
                            <a:srgbClr val="FF0000"/>
                          </a:solidFill>
                        </a:rPr>
                        <a:t>規劃中英文成績併列顯示</a:t>
                      </a:r>
                      <a:endParaRPr lang="zh-TW" altLang="en-US" dirty="0">
                        <a:solidFill>
                          <a:srgbClr val="FF0000"/>
                        </a:solidFill>
                      </a:endParaRPr>
                    </a:p>
                  </a:txBody>
                  <a:tcPr/>
                </a:tc>
                <a:tc>
                  <a:txBody>
                    <a:bodyPr/>
                    <a:lstStyle/>
                    <a:p>
                      <a:r>
                        <a:rPr lang="zh-TW" altLang="en-US" dirty="0" smtClean="0">
                          <a:solidFill>
                            <a:schemeClr val="tx1">
                              <a:lumMod val="75000"/>
                            </a:schemeClr>
                          </a:solidFill>
                        </a:rPr>
                        <a:t>維持現行作法不變</a:t>
                      </a:r>
                      <a:endParaRPr lang="zh-TW" altLang="en-US" dirty="0">
                        <a:solidFill>
                          <a:schemeClr val="tx1">
                            <a:lumMod val="75000"/>
                          </a:schemeClr>
                        </a:solidFill>
                      </a:endParaRPr>
                    </a:p>
                  </a:txBody>
                  <a:tcPr/>
                </a:tc>
              </a:tr>
              <a:tr h="370840">
                <a:tc>
                  <a:txBody>
                    <a:bodyPr/>
                    <a:lstStyle/>
                    <a:p>
                      <a:endParaRPr lang="en-US" altLang="zh-TW" dirty="0" smtClean="0"/>
                    </a:p>
                    <a:p>
                      <a:endParaRPr lang="en-US" altLang="zh-TW" dirty="0" smtClean="0"/>
                    </a:p>
                    <a:p>
                      <a:endParaRPr lang="en-US" altLang="zh-TW" dirty="0" smtClean="0"/>
                    </a:p>
                    <a:p>
                      <a:r>
                        <a:rPr lang="zh-TW" altLang="en-US" dirty="0" smtClean="0"/>
                        <a:t>備           註</a:t>
                      </a:r>
                      <a:endParaRPr lang="zh-TW" altLang="en-US" dirty="0"/>
                    </a:p>
                  </a:txBody>
                  <a:tcPr/>
                </a:tc>
                <a:tc>
                  <a:txBody>
                    <a:bodyPr/>
                    <a:lstStyle/>
                    <a:p>
                      <a:r>
                        <a:rPr lang="zh-TW" altLang="en-US" dirty="0" smtClean="0"/>
                        <a:t>操行成績取消的欄位，規劃呈現學生學期班排名</a:t>
                      </a:r>
                      <a:endParaRPr lang="zh-TW" altLang="en-US" dirty="0"/>
                    </a:p>
                  </a:txBody>
                  <a:tcPr/>
                </a:tc>
                <a:tc>
                  <a:txBody>
                    <a:bodyPr/>
                    <a:lstStyle/>
                    <a:p>
                      <a:r>
                        <a:rPr lang="zh-TW" altLang="en-US" dirty="0" smtClean="0"/>
                        <a:t>規劃自</a:t>
                      </a:r>
                      <a:r>
                        <a:rPr lang="en-US" altLang="zh-TW" dirty="0" smtClean="0"/>
                        <a:t>106</a:t>
                      </a:r>
                      <a:r>
                        <a:rPr lang="zh-TW" altLang="en-US" dirty="0" smtClean="0"/>
                        <a:t>學年度仍在學學生成績一次轉換為等第制呈現</a:t>
                      </a:r>
                      <a:r>
                        <a:rPr lang="en-US" altLang="zh-TW" dirty="0" smtClean="0"/>
                        <a:t>(105</a:t>
                      </a:r>
                      <a:r>
                        <a:rPr lang="zh-TW" altLang="en-US" dirty="0" smtClean="0"/>
                        <a:t>學年度以前畢業或離校定稿不變</a:t>
                      </a:r>
                      <a:r>
                        <a:rPr lang="en-US" altLang="zh-TW" dirty="0" smtClean="0"/>
                        <a:t>)</a:t>
                      </a:r>
                    </a:p>
                    <a:p>
                      <a:r>
                        <a:rPr lang="zh-TW" altLang="en-US" dirty="0" smtClean="0"/>
                        <a:t>碩博士班成績單格式調整為直式</a:t>
                      </a:r>
                      <a:endParaRPr lang="en-US" altLang="zh-TW" dirty="0" smtClean="0"/>
                    </a:p>
                    <a:p>
                      <a:r>
                        <a:rPr lang="zh-TW" altLang="en-US" dirty="0" smtClean="0"/>
                        <a:t>規劃呈現累計</a:t>
                      </a:r>
                      <a:r>
                        <a:rPr lang="en-US" altLang="zh-TW" dirty="0" smtClean="0"/>
                        <a:t>GPA</a:t>
                      </a:r>
                      <a:endParaRPr lang="zh-TW" altLang="en-US" dirty="0"/>
                    </a:p>
                  </a:txBody>
                  <a:tcPr/>
                </a:tc>
                <a:tc>
                  <a:txBody>
                    <a:bodyPr/>
                    <a:lstStyle/>
                    <a:p>
                      <a:endParaRPr lang="zh-TW" altLang="en-US" dirty="0"/>
                    </a:p>
                  </a:txBody>
                  <a:tcPr/>
                </a:tc>
                <a:tc>
                  <a:txBody>
                    <a:bodyPr/>
                    <a:lstStyle/>
                    <a:p>
                      <a:endParaRPr lang="zh-TW" altLang="en-US" dirty="0"/>
                    </a:p>
                  </a:txBody>
                  <a:tcPr/>
                </a:tc>
              </a:tr>
              <a:tr h="370840">
                <a:tc gridSpan="5">
                  <a:txBody>
                    <a:bodyPr/>
                    <a:lstStyle/>
                    <a:p>
                      <a:r>
                        <a:rPr lang="zh-TW" altLang="en-US" dirty="0" smtClean="0"/>
                        <a:t>中英文成績單用紙</a:t>
                      </a:r>
                      <a:endParaRPr lang="en-US" altLang="zh-TW" dirty="0" smtClean="0"/>
                    </a:p>
                    <a:p>
                      <a:r>
                        <a:rPr lang="en-US" altLang="zh-TW" dirty="0" smtClean="0"/>
                        <a:t>1.</a:t>
                      </a:r>
                      <a:r>
                        <a:rPr lang="zh-TW" altLang="en-US" dirty="0" smtClean="0"/>
                        <a:t>雙面設計：背面說明本校等第制標準的轉換調整及各項成績註記符號說明</a:t>
                      </a:r>
                      <a:endParaRPr lang="en-US" altLang="zh-TW" dirty="0" smtClean="0"/>
                    </a:p>
                    <a:p>
                      <a:r>
                        <a:rPr lang="en-US" altLang="zh-TW" dirty="0" smtClean="0"/>
                        <a:t>2.</a:t>
                      </a:r>
                      <a:r>
                        <a:rPr lang="zh-TW" altLang="en-US" dirty="0" smtClean="0"/>
                        <a:t>防偽設計，影印時會出現</a:t>
                      </a:r>
                      <a:r>
                        <a:rPr lang="en-US" altLang="zh-TW" dirty="0" smtClean="0"/>
                        <a:t>NCCU COPY</a:t>
                      </a:r>
                      <a:r>
                        <a:rPr lang="zh-TW" altLang="en-US" dirty="0" smtClean="0"/>
                        <a:t>浮水印，紙張本身具有髪絲紋</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spTree>
    <p:extLst>
      <p:ext uri="{BB962C8B-B14F-4D97-AF65-F5344CB8AC3E}">
        <p14:creationId xmlns:p14="http://schemas.microsoft.com/office/powerpoint/2010/main" val="8527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380773610"/>
              </p:ext>
            </p:extLst>
          </p:nvPr>
        </p:nvGraphicFramePr>
        <p:xfrm>
          <a:off x="539552" y="1124744"/>
          <a:ext cx="7467600" cy="2956832"/>
        </p:xfrm>
        <a:graphic>
          <a:graphicData uri="http://schemas.openxmlformats.org/drawingml/2006/table">
            <a:tbl>
              <a:tblPr firstRow="1" bandRow="1">
                <a:tableStyleId>{2D5ABB26-0587-4C30-8999-92F81FD0307C}</a:tableStyleId>
              </a:tblPr>
              <a:tblGrid>
                <a:gridCol w="3733800"/>
                <a:gridCol w="3733800"/>
              </a:tblGrid>
              <a:tr h="2956832">
                <a:tc>
                  <a:txBody>
                    <a:bodyPr/>
                    <a:lstStyle/>
                    <a:p>
                      <a:r>
                        <a:rPr lang="zh-TW" altLang="en-US" sz="2400" b="1" dirty="0" smtClean="0">
                          <a:latin typeface="標楷體"/>
                          <a:ea typeface="標楷體"/>
                        </a:rPr>
                        <a:t>◆</a:t>
                      </a:r>
                      <a:r>
                        <a:rPr lang="zh-TW" altLang="en-US" sz="2400" b="1" dirty="0" smtClean="0">
                          <a:latin typeface="標楷體" panose="03000509000000000000" pitchFamily="65" charset="-120"/>
                          <a:ea typeface="標楷體" panose="03000509000000000000" pitchFamily="65" charset="-120"/>
                        </a:rPr>
                        <a:t>中文成績總表</a:t>
                      </a:r>
                      <a:endParaRPr lang="en-US" altLang="zh-TW" sz="2400" b="1" dirty="0" smtClean="0">
                        <a:latin typeface="標楷體" panose="03000509000000000000" pitchFamily="65" charset="-120"/>
                        <a:ea typeface="標楷體" panose="03000509000000000000" pitchFamily="65" charset="-120"/>
                      </a:endParaRPr>
                    </a:p>
                    <a:p>
                      <a:endParaRPr lang="en-US" altLang="zh-TW" sz="2400" b="1" dirty="0" smtClean="0"/>
                    </a:p>
                    <a:p>
                      <a:r>
                        <a:rPr lang="zh-TW" altLang="zh-TW" sz="2400" b="1" dirty="0" smtClean="0">
                          <a:latin typeface="標楷體"/>
                          <a:ea typeface="標楷體"/>
                        </a:rPr>
                        <a:t>◆</a:t>
                      </a:r>
                      <a:r>
                        <a:rPr lang="zh-TW" altLang="en-US" sz="2400" b="1" dirty="0" smtClean="0">
                          <a:latin typeface="標楷體"/>
                          <a:ea typeface="標楷體"/>
                        </a:rPr>
                        <a:t>學士班英文成績單</a:t>
                      </a:r>
                      <a:endParaRPr lang="en-US" altLang="zh-TW" sz="2400" b="1" dirty="0" smtClean="0">
                        <a:latin typeface="標楷體"/>
                        <a:ea typeface="標楷體"/>
                      </a:endParaRPr>
                    </a:p>
                    <a:p>
                      <a:endParaRPr lang="en-US" altLang="zh-TW" sz="2400" b="1" dirty="0" smtClean="0">
                        <a:latin typeface="標楷體"/>
                        <a:ea typeface="標楷體"/>
                      </a:endParaRPr>
                    </a:p>
                    <a:p>
                      <a:r>
                        <a:rPr lang="zh-TW" altLang="zh-TW" sz="2400" b="1" dirty="0" smtClean="0">
                          <a:latin typeface="標楷體"/>
                          <a:ea typeface="標楷體"/>
                        </a:rPr>
                        <a:t>◆</a:t>
                      </a:r>
                      <a:r>
                        <a:rPr lang="zh-TW" altLang="en-US" sz="2400" b="1" dirty="0" smtClean="0">
                          <a:latin typeface="標楷體"/>
                          <a:ea typeface="標楷體"/>
                        </a:rPr>
                        <a:t>碩博班英文成績單</a:t>
                      </a:r>
                      <a:endParaRPr lang="zh-TW" altLang="en-US" sz="2400" dirty="0"/>
                    </a:p>
                  </a:txBody>
                  <a:tcPr/>
                </a:tc>
                <a:tc>
                  <a:txBody>
                    <a:bodyPr/>
                    <a:lstStyle/>
                    <a:p>
                      <a:r>
                        <a:rPr lang="zh-TW" altLang="en-US" b="1" dirty="0" smtClean="0"/>
                        <a:t>　　　</a:t>
                      </a:r>
                      <a:endParaRPr lang="zh-TW" altLang="en-US"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621659537"/>
              </p:ext>
            </p:extLst>
          </p:nvPr>
        </p:nvGraphicFramePr>
        <p:xfrm>
          <a:off x="325810" y="4005064"/>
          <a:ext cx="8469725" cy="1453768"/>
        </p:xfrm>
        <a:graphic>
          <a:graphicData uri="http://schemas.openxmlformats.org/drawingml/2006/table">
            <a:tbl>
              <a:tblPr firstRow="1" bandRow="1">
                <a:tableStyleId>{5C22544A-7EE6-4342-B048-85BDC9FD1C3A}</a:tableStyleId>
              </a:tblPr>
              <a:tblGrid>
                <a:gridCol w="672862"/>
                <a:gridCol w="605575"/>
                <a:gridCol w="538289"/>
                <a:gridCol w="538289"/>
                <a:gridCol w="538289"/>
                <a:gridCol w="538289"/>
                <a:gridCol w="573636"/>
                <a:gridCol w="576064"/>
                <a:gridCol w="576064"/>
                <a:gridCol w="576064"/>
                <a:gridCol w="576064"/>
                <a:gridCol w="614566"/>
                <a:gridCol w="537562"/>
                <a:gridCol w="504056"/>
                <a:gridCol w="504056"/>
              </a:tblGrid>
              <a:tr h="712088">
                <a:tc>
                  <a:txBody>
                    <a:bodyPr/>
                    <a:lstStyle/>
                    <a:p>
                      <a:r>
                        <a:rPr lang="zh-TW" altLang="en-US" dirty="0" smtClean="0"/>
                        <a:t>分數區間</a:t>
                      </a:r>
                      <a:endParaRPr lang="zh-TW" altLang="en-US" dirty="0"/>
                    </a:p>
                  </a:txBody>
                  <a:tcPr/>
                </a:tc>
                <a:tc>
                  <a:txBody>
                    <a:bodyPr/>
                    <a:lstStyle/>
                    <a:p>
                      <a:r>
                        <a:rPr lang="en-US" altLang="zh-TW" dirty="0" smtClean="0"/>
                        <a:t>100~90</a:t>
                      </a:r>
                      <a:endParaRPr lang="zh-TW" altLang="en-US" dirty="0"/>
                    </a:p>
                  </a:txBody>
                  <a:tcPr/>
                </a:tc>
                <a:tc>
                  <a:txBody>
                    <a:bodyPr/>
                    <a:lstStyle/>
                    <a:p>
                      <a:r>
                        <a:rPr lang="en-US" altLang="zh-TW" dirty="0" smtClean="0"/>
                        <a:t>89~85</a:t>
                      </a:r>
                      <a:endParaRPr lang="zh-TW" altLang="en-US" dirty="0"/>
                    </a:p>
                  </a:txBody>
                  <a:tcPr/>
                </a:tc>
                <a:tc>
                  <a:txBody>
                    <a:bodyPr/>
                    <a:lstStyle/>
                    <a:p>
                      <a:r>
                        <a:rPr lang="en-US" altLang="zh-TW" dirty="0" smtClean="0"/>
                        <a:t>84~80</a:t>
                      </a:r>
                      <a:endParaRPr lang="zh-TW" altLang="en-US" dirty="0"/>
                    </a:p>
                  </a:txBody>
                  <a:tcPr/>
                </a:tc>
                <a:tc>
                  <a:txBody>
                    <a:bodyPr/>
                    <a:lstStyle/>
                    <a:p>
                      <a:r>
                        <a:rPr lang="en-US" altLang="zh-TW" dirty="0" smtClean="0"/>
                        <a:t>79~77</a:t>
                      </a:r>
                      <a:endParaRPr lang="zh-TW" altLang="en-US" dirty="0"/>
                    </a:p>
                  </a:txBody>
                  <a:tcPr/>
                </a:tc>
                <a:tc>
                  <a:txBody>
                    <a:bodyPr/>
                    <a:lstStyle/>
                    <a:p>
                      <a:r>
                        <a:rPr lang="en-US" altLang="zh-TW" dirty="0" smtClean="0"/>
                        <a:t>76~73</a:t>
                      </a:r>
                      <a:endParaRPr lang="zh-TW" altLang="en-US" dirty="0"/>
                    </a:p>
                  </a:txBody>
                  <a:tcPr/>
                </a:tc>
                <a:tc>
                  <a:txBody>
                    <a:bodyPr/>
                    <a:lstStyle/>
                    <a:p>
                      <a:r>
                        <a:rPr lang="en-US" altLang="zh-TW" dirty="0" smtClean="0"/>
                        <a:t>72~70</a:t>
                      </a:r>
                      <a:endParaRPr lang="zh-TW" altLang="en-US" dirty="0"/>
                    </a:p>
                  </a:txBody>
                  <a:tcPr/>
                </a:tc>
                <a:tc>
                  <a:txBody>
                    <a:bodyPr/>
                    <a:lstStyle/>
                    <a:p>
                      <a:r>
                        <a:rPr lang="en-US" altLang="zh-TW" dirty="0" smtClean="0"/>
                        <a:t>69~67</a:t>
                      </a:r>
                      <a:endParaRPr lang="zh-TW" altLang="en-US" dirty="0"/>
                    </a:p>
                  </a:txBody>
                  <a:tcPr/>
                </a:tc>
                <a:tc>
                  <a:txBody>
                    <a:bodyPr/>
                    <a:lstStyle/>
                    <a:p>
                      <a:r>
                        <a:rPr lang="en-US" altLang="zh-TW" dirty="0" smtClean="0"/>
                        <a:t>66~63</a:t>
                      </a:r>
                      <a:endParaRPr lang="zh-TW" altLang="en-US" dirty="0"/>
                    </a:p>
                  </a:txBody>
                  <a:tcPr/>
                </a:tc>
                <a:tc>
                  <a:txBody>
                    <a:bodyPr/>
                    <a:lstStyle/>
                    <a:p>
                      <a:r>
                        <a:rPr lang="en-US" altLang="zh-TW" dirty="0" smtClean="0"/>
                        <a:t>62~60</a:t>
                      </a:r>
                      <a:endParaRPr lang="zh-TW" altLang="en-US" dirty="0"/>
                    </a:p>
                  </a:txBody>
                  <a:tcPr/>
                </a:tc>
                <a:tc>
                  <a:txBody>
                    <a:bodyPr/>
                    <a:lstStyle/>
                    <a:p>
                      <a:r>
                        <a:rPr lang="en-US" altLang="zh-TW" dirty="0" smtClean="0"/>
                        <a:t>59~57</a:t>
                      </a:r>
                      <a:endParaRPr lang="zh-TW" altLang="en-US" dirty="0"/>
                    </a:p>
                  </a:txBody>
                  <a:tcPr/>
                </a:tc>
                <a:tc>
                  <a:txBody>
                    <a:bodyPr/>
                    <a:lstStyle/>
                    <a:p>
                      <a:r>
                        <a:rPr lang="en-US" altLang="zh-TW" dirty="0" smtClean="0"/>
                        <a:t>56~53</a:t>
                      </a:r>
                      <a:endParaRPr lang="zh-TW" altLang="en-US" dirty="0"/>
                    </a:p>
                  </a:txBody>
                  <a:tcPr/>
                </a:tc>
                <a:tc>
                  <a:txBody>
                    <a:bodyPr/>
                    <a:lstStyle/>
                    <a:p>
                      <a:r>
                        <a:rPr lang="en-US" altLang="zh-TW" dirty="0" smtClean="0"/>
                        <a:t>52~50</a:t>
                      </a:r>
                      <a:endParaRPr lang="zh-TW" altLang="en-US" dirty="0"/>
                    </a:p>
                  </a:txBody>
                  <a:tcPr/>
                </a:tc>
                <a:tc>
                  <a:txBody>
                    <a:bodyPr/>
                    <a:lstStyle/>
                    <a:p>
                      <a:r>
                        <a:rPr lang="en-US" altLang="zh-TW" dirty="0" smtClean="0"/>
                        <a:t>49~0</a:t>
                      </a:r>
                      <a:endParaRPr lang="zh-TW" altLang="en-US" dirty="0"/>
                    </a:p>
                  </a:txBody>
                  <a:tcPr/>
                </a:tc>
                <a:tc>
                  <a:txBody>
                    <a:bodyPr/>
                    <a:lstStyle/>
                    <a:p>
                      <a:r>
                        <a:rPr lang="en-US" altLang="zh-TW" dirty="0" smtClean="0"/>
                        <a:t>0</a:t>
                      </a:r>
                      <a:endParaRPr lang="zh-TW" altLang="en-US" dirty="0"/>
                    </a:p>
                  </a:txBody>
                  <a:tcPr/>
                </a:tc>
              </a:tr>
              <a:tr h="370840">
                <a:tc>
                  <a:txBody>
                    <a:bodyPr/>
                    <a:lstStyle/>
                    <a:p>
                      <a:r>
                        <a:rPr lang="zh-TW" altLang="en-US" dirty="0" smtClean="0"/>
                        <a:t>等第</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B+</a:t>
                      </a:r>
                      <a:endParaRPr lang="zh-TW" altLang="en-US" dirty="0"/>
                    </a:p>
                  </a:txBody>
                  <a:tcPr/>
                </a:tc>
                <a:tc>
                  <a:txBody>
                    <a:bodyPr/>
                    <a:lstStyle/>
                    <a:p>
                      <a:pPr algn="ctr"/>
                      <a:r>
                        <a:rPr lang="en-US" altLang="zh-TW" dirty="0" smtClean="0"/>
                        <a:t>B</a:t>
                      </a:r>
                      <a:endParaRPr lang="zh-TW" altLang="en-US" dirty="0"/>
                    </a:p>
                  </a:txBody>
                  <a:tcPr/>
                </a:tc>
                <a:tc>
                  <a:txBody>
                    <a:bodyPr/>
                    <a:lstStyle/>
                    <a:p>
                      <a:pPr algn="ctr"/>
                      <a:r>
                        <a:rPr lang="en-US" altLang="zh-TW" dirty="0" smtClean="0"/>
                        <a:t>B-</a:t>
                      </a:r>
                      <a:endParaRPr lang="zh-TW" altLang="en-US" dirty="0"/>
                    </a:p>
                  </a:txBody>
                  <a:tcPr/>
                </a:tc>
                <a:tc>
                  <a:txBody>
                    <a:bodyPr/>
                    <a:lstStyle/>
                    <a:p>
                      <a:pPr algn="ctr"/>
                      <a:r>
                        <a:rPr lang="en-US" altLang="zh-TW" dirty="0" smtClean="0"/>
                        <a:t>C+</a:t>
                      </a:r>
                      <a:endParaRPr lang="zh-TW" altLang="en-US" dirty="0"/>
                    </a:p>
                  </a:txBody>
                  <a:tcPr/>
                </a:tc>
                <a:tc>
                  <a:txBody>
                    <a:bodyPr/>
                    <a:lstStyle/>
                    <a:p>
                      <a:pPr algn="ctr"/>
                      <a:r>
                        <a:rPr lang="en-US" altLang="zh-TW" dirty="0" smtClean="0"/>
                        <a:t>C</a:t>
                      </a:r>
                      <a:endParaRPr lang="zh-TW" altLang="en-US" dirty="0"/>
                    </a:p>
                  </a:txBody>
                  <a:tcPr/>
                </a:tc>
                <a:tc>
                  <a:txBody>
                    <a:bodyPr/>
                    <a:lstStyle/>
                    <a:p>
                      <a:pPr algn="ctr"/>
                      <a:r>
                        <a:rPr lang="en-US" altLang="zh-TW" dirty="0" smtClean="0"/>
                        <a:t>C-</a:t>
                      </a:r>
                      <a:endParaRPr lang="zh-TW" altLang="en-US" dirty="0"/>
                    </a:p>
                  </a:txBody>
                  <a:tcPr/>
                </a:tc>
                <a:tc gridSpan="3">
                  <a:txBody>
                    <a:bodyPr/>
                    <a:lstStyle/>
                    <a:p>
                      <a:pPr algn="ctr"/>
                      <a:r>
                        <a:rPr lang="en-US" altLang="zh-TW" dirty="0" smtClean="0"/>
                        <a:t>D</a:t>
                      </a:r>
                      <a:endParaRPr lang="zh-TW" altLang="en-US" dirty="0"/>
                    </a:p>
                  </a:txBody>
                  <a:tcPr/>
                </a:tc>
                <a:tc hMerge="1">
                  <a:txBody>
                    <a:bodyPr/>
                    <a:lstStyle/>
                    <a:p>
                      <a:pPr algn="ctr"/>
                      <a:endParaRPr lang="zh-TW" altLang="en-US" dirty="0"/>
                    </a:p>
                  </a:txBody>
                  <a:tcPr/>
                </a:tc>
                <a:tc hMerge="1">
                  <a:txBody>
                    <a:bodyPr/>
                    <a:lstStyle/>
                    <a:p>
                      <a:pPr algn="ctr"/>
                      <a:endParaRPr lang="zh-TW" altLang="en-US" dirty="0"/>
                    </a:p>
                  </a:txBody>
                  <a:tcPr/>
                </a:tc>
                <a:tc>
                  <a:txBody>
                    <a:bodyPr/>
                    <a:lstStyle/>
                    <a:p>
                      <a:pPr algn="ctr"/>
                      <a:r>
                        <a:rPr lang="en-US" altLang="zh-TW" dirty="0" smtClean="0"/>
                        <a:t>E</a:t>
                      </a:r>
                      <a:endParaRPr lang="zh-TW" altLang="en-US" dirty="0"/>
                    </a:p>
                  </a:txBody>
                  <a:tcPr/>
                </a:tc>
                <a:tc>
                  <a:txBody>
                    <a:bodyPr/>
                    <a:lstStyle/>
                    <a:p>
                      <a:pPr algn="ctr"/>
                      <a:r>
                        <a:rPr lang="en-US" altLang="zh-TW" dirty="0" smtClean="0"/>
                        <a:t>X</a:t>
                      </a:r>
                      <a:endParaRPr lang="zh-TW" altLang="en-US" dirty="0"/>
                    </a:p>
                  </a:txBody>
                  <a:tcPr/>
                </a:tc>
              </a:tr>
              <a:tr h="370840">
                <a:tc>
                  <a:txBody>
                    <a:bodyPr/>
                    <a:lstStyle/>
                    <a:p>
                      <a:r>
                        <a:rPr lang="en-US" altLang="zh-TW" dirty="0" smtClean="0"/>
                        <a:t>GP</a:t>
                      </a:r>
                      <a:endParaRPr lang="zh-TW" altLang="en-US" dirty="0"/>
                    </a:p>
                  </a:txBody>
                  <a:tcPr/>
                </a:tc>
                <a:tc>
                  <a:txBody>
                    <a:bodyPr/>
                    <a:lstStyle/>
                    <a:p>
                      <a:pPr algn="ctr"/>
                      <a:r>
                        <a:rPr lang="en-US" altLang="zh-TW" dirty="0" smtClean="0"/>
                        <a:t>4.3</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3.7</a:t>
                      </a:r>
                      <a:endParaRPr lang="zh-TW" altLang="en-US" dirty="0"/>
                    </a:p>
                  </a:txBody>
                  <a:tcPr/>
                </a:tc>
                <a:tc>
                  <a:txBody>
                    <a:bodyPr/>
                    <a:lstStyle/>
                    <a:p>
                      <a:pPr algn="ctr"/>
                      <a:r>
                        <a:rPr lang="en-US" altLang="zh-TW" dirty="0" smtClean="0"/>
                        <a:t>3.3</a:t>
                      </a:r>
                      <a:endParaRPr lang="zh-TW" altLang="en-US" dirty="0"/>
                    </a:p>
                  </a:txBody>
                  <a:tcPr/>
                </a:tc>
                <a:tc>
                  <a:txBody>
                    <a:bodyPr/>
                    <a:lstStyle/>
                    <a:p>
                      <a:pPr algn="ctr"/>
                      <a:r>
                        <a:rPr lang="en-US" altLang="zh-TW" dirty="0" smtClean="0"/>
                        <a:t>3.0</a:t>
                      </a:r>
                      <a:endParaRPr lang="zh-TW" altLang="en-US" dirty="0"/>
                    </a:p>
                  </a:txBody>
                  <a:tcPr/>
                </a:tc>
                <a:tc>
                  <a:txBody>
                    <a:bodyPr/>
                    <a:lstStyle/>
                    <a:p>
                      <a:pPr algn="ctr"/>
                      <a:r>
                        <a:rPr lang="en-US" altLang="zh-TW" dirty="0" smtClean="0"/>
                        <a:t>2.7</a:t>
                      </a:r>
                      <a:endParaRPr lang="zh-TW" altLang="en-US" dirty="0"/>
                    </a:p>
                  </a:txBody>
                  <a:tcPr/>
                </a:tc>
                <a:tc>
                  <a:txBody>
                    <a:bodyPr/>
                    <a:lstStyle/>
                    <a:p>
                      <a:pPr algn="ctr"/>
                      <a:r>
                        <a:rPr lang="en-US" altLang="zh-TW" dirty="0" smtClean="0"/>
                        <a:t>2.3</a:t>
                      </a:r>
                      <a:endParaRPr lang="zh-TW" altLang="en-US" dirty="0"/>
                    </a:p>
                  </a:txBody>
                  <a:tcPr/>
                </a:tc>
                <a:tc>
                  <a:txBody>
                    <a:bodyPr/>
                    <a:lstStyle/>
                    <a:p>
                      <a:pPr algn="ctr"/>
                      <a:r>
                        <a:rPr lang="en-US" altLang="zh-TW" dirty="0" smtClean="0"/>
                        <a:t>2.0</a:t>
                      </a:r>
                      <a:endParaRPr lang="zh-TW" altLang="en-US" dirty="0"/>
                    </a:p>
                  </a:txBody>
                  <a:tcPr/>
                </a:tc>
                <a:tc>
                  <a:txBody>
                    <a:bodyPr/>
                    <a:lstStyle/>
                    <a:p>
                      <a:pPr algn="ctr"/>
                      <a:r>
                        <a:rPr lang="en-US" altLang="zh-TW" dirty="0" smtClean="0"/>
                        <a:t>1.7</a:t>
                      </a:r>
                      <a:endParaRPr lang="zh-TW" altLang="en-US" dirty="0"/>
                    </a:p>
                  </a:txBody>
                  <a:tcPr/>
                </a:tc>
                <a:tc gridSpan="3">
                  <a:txBody>
                    <a:bodyPr/>
                    <a:lstStyle/>
                    <a:p>
                      <a:pPr algn="ctr"/>
                      <a:r>
                        <a:rPr lang="en-US" altLang="zh-TW" dirty="0" smtClean="0"/>
                        <a:t>1.0</a:t>
                      </a:r>
                      <a:endParaRPr lang="zh-TW" altLang="en-US" dirty="0"/>
                    </a:p>
                  </a:txBody>
                  <a:tcPr/>
                </a:tc>
                <a:tc hMerge="1">
                  <a:txBody>
                    <a:bodyPr/>
                    <a:lstStyle/>
                    <a:p>
                      <a:pPr algn="ctr"/>
                      <a:endParaRPr lang="zh-TW" altLang="en-US" dirty="0"/>
                    </a:p>
                  </a:txBody>
                  <a:tcPr/>
                </a:tc>
                <a:tc hMerge="1">
                  <a:txBody>
                    <a:bodyPr/>
                    <a:lstStyle/>
                    <a:p>
                      <a:pPr algn="ct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r>
            </a:tbl>
          </a:graphicData>
        </a:graphic>
      </p:graphicFrame>
      <p:sp>
        <p:nvSpPr>
          <p:cNvPr id="4" name="文字方塊 3"/>
          <p:cNvSpPr txBox="1"/>
          <p:nvPr/>
        </p:nvSpPr>
        <p:spPr>
          <a:xfrm>
            <a:off x="323528" y="3429000"/>
            <a:ext cx="439248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dirty="0" smtClean="0"/>
              <a:t>規劃</a:t>
            </a:r>
            <a:r>
              <a:rPr lang="en-US" altLang="zh-TW" dirty="0" smtClean="0"/>
              <a:t>106</a:t>
            </a:r>
            <a:r>
              <a:rPr lang="zh-TW" altLang="en-US" dirty="0" smtClean="0"/>
              <a:t>學年度起實施的</a:t>
            </a:r>
            <a:r>
              <a:rPr lang="zh-TW" altLang="en-US" dirty="0"/>
              <a:t>百分</a:t>
            </a:r>
            <a:r>
              <a:rPr lang="zh-TW" altLang="en-US" dirty="0" smtClean="0"/>
              <a:t>轉等第新制</a:t>
            </a:r>
            <a:endParaRPr lang="zh-TW" altLang="en-US" dirty="0"/>
          </a:p>
        </p:txBody>
      </p:sp>
    </p:spTree>
    <p:extLst>
      <p:ext uri="{BB962C8B-B14F-4D97-AF65-F5344CB8AC3E}">
        <p14:creationId xmlns:p14="http://schemas.microsoft.com/office/powerpoint/2010/main" val="2943159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260648"/>
            <a:ext cx="8496944" cy="792088"/>
          </a:xfrm>
        </p:spPr>
        <p:txBody>
          <a:bodyPr>
            <a:normAutofit fontScale="92500"/>
          </a:bodyPr>
          <a:lstStyle/>
          <a:p>
            <a:r>
              <a:rPr lang="zh-TW" altLang="en-US"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規劃作法</a:t>
            </a:r>
            <a:r>
              <a:rPr lang="en-US"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中英文成績單分流呈現</a:t>
            </a:r>
            <a:r>
              <a:rPr lang="en-US"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教師端</a:t>
            </a:r>
            <a:r>
              <a:rPr lang="en-US"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文字方塊 4"/>
          <p:cNvSpPr txBox="1"/>
          <p:nvPr/>
        </p:nvSpPr>
        <p:spPr>
          <a:xfrm>
            <a:off x="654220" y="908720"/>
            <a:ext cx="8208912" cy="1107996"/>
          </a:xfrm>
          <a:prstGeom prst="rect">
            <a:avLst/>
          </a:prstGeom>
          <a:noFill/>
        </p:spPr>
        <p:txBody>
          <a:bodyPr wrap="square" rtlCol="0">
            <a:spAutoFit/>
          </a:bodyPr>
          <a:lstStyle/>
          <a:p>
            <a:r>
              <a:rPr lang="zh-TW" altLang="en-US" sz="2200" dirty="0" smtClean="0">
                <a:latin typeface="標楷體" panose="03000509000000000000" pitchFamily="65" charset="-120"/>
                <a:ea typeface="標楷體" panose="03000509000000000000" pitchFamily="65" charset="-120"/>
              </a:rPr>
              <a:t>成績輸入系統將配合進行微調，</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教師仍維持以百分制輸入成績</a:t>
            </a:r>
            <a:r>
              <a:rPr lang="zh-TW" altLang="en-US" sz="2200" dirty="0" smtClean="0">
                <a:solidFill>
                  <a:srgbClr val="FF0000"/>
                </a:solidFill>
                <a:effectLst>
                  <a:outerShdw blurRad="38100" dist="38100" dir="2700000" algn="tl">
                    <a:srgbClr val="000000">
                      <a:alpha val="43137"/>
                    </a:srgbClr>
                  </a:outerShdw>
                </a:effectLst>
                <a:latin typeface="新細明體"/>
                <a:ea typeface="新細明體"/>
              </a:rPr>
              <a:t>。</a:t>
            </a:r>
            <a:endParaRPr lang="en-US" altLang="zh-TW"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latin typeface="標楷體" panose="03000509000000000000" pitchFamily="65" charset="-120"/>
                <a:ea typeface="標楷體" panose="03000509000000000000" pitchFamily="65" charset="-120"/>
              </a:rPr>
              <a:t>教師輸入百分制成績後，將由系統自動依等第制分數區間換算等第同時呈現</a:t>
            </a:r>
            <a:r>
              <a:rPr lang="zh-TW" altLang="en-US" sz="2200" dirty="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以供教師參考</a:t>
            </a:r>
            <a:r>
              <a:rPr lang="zh-TW" altLang="en-US" sz="2200" dirty="0" smtClean="0">
                <a:latin typeface="新細明體"/>
                <a:ea typeface="新細明體"/>
              </a:rPr>
              <a:t>。</a:t>
            </a:r>
            <a:endParaRPr lang="zh-TW" altLang="en-US" sz="220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034590492"/>
              </p:ext>
            </p:extLst>
          </p:nvPr>
        </p:nvGraphicFramePr>
        <p:xfrm>
          <a:off x="1845118" y="2204864"/>
          <a:ext cx="5827115" cy="1315720"/>
        </p:xfrm>
        <a:graphic>
          <a:graphicData uri="http://schemas.openxmlformats.org/drawingml/2006/table">
            <a:tbl>
              <a:tblPr firstRow="1" bandRow="1">
                <a:tableStyleId>{5C22544A-7EE6-4342-B048-85BDC9FD1C3A}</a:tableStyleId>
              </a:tblPr>
              <a:tblGrid>
                <a:gridCol w="930571"/>
                <a:gridCol w="1296144"/>
                <a:gridCol w="720080"/>
                <a:gridCol w="1152128"/>
                <a:gridCol w="1728192"/>
              </a:tblGrid>
              <a:tr h="360040">
                <a:tc>
                  <a:txBody>
                    <a:bodyPr/>
                    <a:lstStyle/>
                    <a:p>
                      <a:pPr algn="ctr"/>
                      <a:r>
                        <a:rPr lang="zh-TW" altLang="en-US" sz="1600" dirty="0" smtClean="0"/>
                        <a:t>系級</a:t>
                      </a:r>
                      <a:endParaRPr lang="zh-TW" altLang="en-US" sz="1600" dirty="0"/>
                    </a:p>
                  </a:txBody>
                  <a:tcPr/>
                </a:tc>
                <a:tc>
                  <a:txBody>
                    <a:bodyPr/>
                    <a:lstStyle/>
                    <a:p>
                      <a:pPr algn="ctr"/>
                      <a:r>
                        <a:rPr lang="zh-TW" altLang="en-US" sz="1600" dirty="0" smtClean="0"/>
                        <a:t>學號</a:t>
                      </a:r>
                      <a:endParaRPr lang="zh-TW" altLang="en-US" sz="1600" dirty="0"/>
                    </a:p>
                  </a:txBody>
                  <a:tcPr/>
                </a:tc>
                <a:tc>
                  <a:txBody>
                    <a:bodyPr/>
                    <a:lstStyle/>
                    <a:p>
                      <a:pPr algn="ctr"/>
                      <a:r>
                        <a:rPr lang="zh-TW" altLang="en-US" sz="1600" dirty="0" smtClean="0"/>
                        <a:t>姓名</a:t>
                      </a:r>
                      <a:endParaRPr lang="zh-TW" altLang="en-US" sz="1600" dirty="0"/>
                    </a:p>
                  </a:txBody>
                  <a:tcPr/>
                </a:tc>
                <a:tc>
                  <a:txBody>
                    <a:bodyPr/>
                    <a:lstStyle/>
                    <a:p>
                      <a:pPr algn="ctr"/>
                      <a:r>
                        <a:rPr lang="zh-TW" altLang="en-US" sz="1600" dirty="0" smtClean="0"/>
                        <a:t>學生百分成績</a:t>
                      </a:r>
                      <a:endParaRPr lang="zh-TW" altLang="en-US" sz="1600" dirty="0"/>
                    </a:p>
                  </a:txBody>
                  <a:tcPr/>
                </a:tc>
                <a:tc>
                  <a:txBody>
                    <a:bodyPr/>
                    <a:lstStyle/>
                    <a:p>
                      <a:pPr algn="ctr"/>
                      <a:r>
                        <a:rPr lang="zh-TW" altLang="en-US" sz="1600" dirty="0" smtClean="0"/>
                        <a:t>等第制等第成績</a:t>
                      </a:r>
                      <a:endParaRPr lang="zh-TW" altLang="en-US" sz="1600" dirty="0"/>
                    </a:p>
                  </a:txBody>
                  <a:tcPr/>
                </a:tc>
              </a:tr>
              <a:tr h="282253">
                <a:tc>
                  <a:txBody>
                    <a:bodyPr/>
                    <a:lstStyle/>
                    <a:p>
                      <a:r>
                        <a:rPr lang="en-US" altLang="zh-TW" dirty="0" smtClean="0"/>
                        <a:t>XX</a:t>
                      </a:r>
                      <a:r>
                        <a:rPr lang="zh-TW" altLang="en-US" dirty="0" smtClean="0"/>
                        <a:t>二甲</a:t>
                      </a:r>
                      <a:endParaRPr lang="zh-TW" altLang="en-US" dirty="0"/>
                    </a:p>
                  </a:txBody>
                  <a:tcPr/>
                </a:tc>
                <a:tc>
                  <a:txBody>
                    <a:bodyPr/>
                    <a:lstStyle/>
                    <a:p>
                      <a:r>
                        <a:rPr lang="en-US" altLang="zh-TW" dirty="0" smtClean="0"/>
                        <a:t>1052XXXXX</a:t>
                      </a:r>
                      <a:endParaRPr lang="zh-TW" altLang="en-US" dirty="0"/>
                    </a:p>
                  </a:txBody>
                  <a:tcPr/>
                </a:tc>
                <a:tc>
                  <a:txBody>
                    <a:bodyPr/>
                    <a:lstStyle/>
                    <a:p>
                      <a:r>
                        <a:rPr lang="zh-TW" altLang="en-US" dirty="0" smtClean="0"/>
                        <a:t>李</a:t>
                      </a:r>
                      <a:r>
                        <a:rPr lang="en-US" altLang="zh-TW" dirty="0" smtClean="0"/>
                        <a:t>O</a:t>
                      </a:r>
                      <a:endParaRPr lang="zh-TW" altLang="en-US" dirty="0"/>
                    </a:p>
                  </a:txBody>
                  <a:tcPr/>
                </a:tc>
                <a:tc>
                  <a:txBody>
                    <a:bodyPr/>
                    <a:lstStyle/>
                    <a:p>
                      <a:pPr algn="ctr"/>
                      <a:r>
                        <a:rPr lang="en-US" altLang="zh-TW" dirty="0" smtClean="0"/>
                        <a:t>84</a:t>
                      </a:r>
                      <a:endParaRPr lang="zh-TW" altLang="en-US" dirty="0"/>
                    </a:p>
                  </a:txBody>
                  <a:tcPr/>
                </a:tc>
                <a:tc>
                  <a:txBody>
                    <a:bodyPr/>
                    <a:lstStyle/>
                    <a:p>
                      <a:pPr algn="ctr"/>
                      <a:r>
                        <a:rPr lang="en-US" altLang="zh-TW" dirty="0" smtClean="0"/>
                        <a:t>A-</a:t>
                      </a:r>
                      <a:endParaRPr lang="zh-TW" altLang="en-US" dirty="0"/>
                    </a:p>
                  </a:txBody>
                  <a:tcPr/>
                </a:tc>
              </a:tr>
              <a:tr h="370840">
                <a:tc>
                  <a:txBody>
                    <a:bodyPr/>
                    <a:lstStyle/>
                    <a:p>
                      <a:r>
                        <a:rPr lang="en-US" altLang="zh-TW" dirty="0" smtClean="0"/>
                        <a:t>XXXX</a:t>
                      </a:r>
                      <a:endParaRPr lang="zh-TW" altLang="en-US" dirty="0"/>
                    </a:p>
                  </a:txBody>
                  <a:tcPr/>
                </a:tc>
                <a:tc>
                  <a:txBody>
                    <a:bodyPr/>
                    <a:lstStyle/>
                    <a:p>
                      <a:r>
                        <a:rPr lang="en-US" altLang="zh-TW" dirty="0" smtClean="0"/>
                        <a:t>10430XXXX</a:t>
                      </a:r>
                      <a:endParaRPr lang="zh-TW" altLang="en-US" dirty="0"/>
                    </a:p>
                  </a:txBody>
                  <a:tcPr/>
                </a:tc>
                <a:tc>
                  <a:txBody>
                    <a:bodyPr/>
                    <a:lstStyle/>
                    <a:p>
                      <a:r>
                        <a:rPr lang="zh-TW" altLang="en-US" dirty="0" smtClean="0"/>
                        <a:t>王</a:t>
                      </a:r>
                      <a:r>
                        <a:rPr lang="en-US" altLang="zh-TW" dirty="0" smtClean="0"/>
                        <a:t>O</a:t>
                      </a:r>
                      <a:endParaRPr lang="zh-TW" altLang="en-US" dirty="0"/>
                    </a:p>
                  </a:txBody>
                  <a:tcPr/>
                </a:tc>
                <a:tc>
                  <a:txBody>
                    <a:bodyPr/>
                    <a:lstStyle/>
                    <a:p>
                      <a:pPr algn="ctr"/>
                      <a:r>
                        <a:rPr lang="en-US" altLang="zh-TW" dirty="0" smtClean="0"/>
                        <a:t>92</a:t>
                      </a:r>
                      <a:endParaRPr lang="zh-TW" altLang="en-US" dirty="0"/>
                    </a:p>
                  </a:txBody>
                  <a:tcPr/>
                </a:tc>
                <a:tc>
                  <a:txBody>
                    <a:bodyPr/>
                    <a:lstStyle/>
                    <a:p>
                      <a:pPr algn="ctr"/>
                      <a:r>
                        <a:rPr lang="en-US" altLang="zh-TW" dirty="0" smtClean="0"/>
                        <a:t>A+</a:t>
                      </a:r>
                      <a:endParaRPr lang="zh-TW" altLang="en-US" dirty="0"/>
                    </a:p>
                  </a:txBody>
                  <a:tcPr/>
                </a:tc>
              </a:tr>
            </a:tbl>
          </a:graphicData>
        </a:graphic>
      </p:graphicFrame>
      <p:sp>
        <p:nvSpPr>
          <p:cNvPr id="7" name="文字方塊 6"/>
          <p:cNvSpPr txBox="1"/>
          <p:nvPr/>
        </p:nvSpPr>
        <p:spPr>
          <a:xfrm>
            <a:off x="714643" y="3942156"/>
            <a:ext cx="8013602" cy="2123658"/>
          </a:xfrm>
          <a:prstGeom prst="rect">
            <a:avLst/>
          </a:prstGeom>
          <a:noFill/>
        </p:spPr>
        <p:txBody>
          <a:bodyPr wrap="square" rtlCol="0">
            <a:spAutoFit/>
          </a:bodyPr>
          <a:lstStyle/>
          <a:p>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設計合授課程教師成績比例維護平台：科目合授教師依課程性質，經學系所擇一設定科目評分方式</a:t>
            </a:r>
            <a:r>
              <a:rPr lang="en-US" altLang="zh-TW"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合授教師依所佔成績比例評分或</a:t>
            </a:r>
            <a:r>
              <a:rPr lang="en-US" altLang="zh-TW"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按修課學生群組分配評分，以進行修課學生成績評分</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r>
              <a:rPr lang="zh-TW" altLang="en-US" sz="2200" dirty="0" smtClean="0">
                <a:latin typeface="標楷體" panose="03000509000000000000" pitchFamily="65" charset="-120"/>
                <a:ea typeface="標楷體" panose="03000509000000000000" pitchFamily="65" charset="-120"/>
              </a:rPr>
              <a:t>配合系統新平台作業，</a:t>
            </a:r>
            <a:r>
              <a:rPr lang="en-US" altLang="zh-TW" sz="2200" dirty="0" smtClean="0">
                <a:latin typeface="標楷體" panose="03000509000000000000" pitchFamily="65" charset="-120"/>
                <a:ea typeface="標楷體" panose="03000509000000000000" pitchFamily="65" charset="-120"/>
              </a:rPr>
              <a:t>WEB</a:t>
            </a:r>
            <a:r>
              <a:rPr lang="zh-TW" altLang="en-US" sz="2200" dirty="0" smtClean="0">
                <a:latin typeface="標楷體" panose="03000509000000000000" pitchFamily="65" charset="-120"/>
                <a:ea typeface="標楷體" panose="03000509000000000000" pitchFamily="65" charset="-120"/>
              </a:rPr>
              <a:t>端教師成績輸入系統將設計</a:t>
            </a:r>
            <a:r>
              <a:rPr lang="zh-TW" altLang="en-US" sz="2200" dirty="0">
                <a:latin typeface="標楷體" panose="03000509000000000000" pitchFamily="65" charset="-120"/>
                <a:ea typeface="標楷體" panose="03000509000000000000" pitchFamily="65" charset="-120"/>
              </a:rPr>
              <a:t>可設定分配評分</a:t>
            </a:r>
            <a:r>
              <a:rPr lang="zh-TW" altLang="en-US" sz="2200" dirty="0" smtClean="0">
                <a:latin typeface="標楷體" panose="03000509000000000000" pitchFamily="65" charset="-120"/>
                <a:ea typeface="標楷體" panose="03000509000000000000" pitchFamily="65" charset="-120"/>
              </a:rPr>
              <a:t>項目成績權重並可進行科目學生成績統計，並將同步</a:t>
            </a:r>
            <a:r>
              <a:rPr lang="zh-TW" altLang="en-US" sz="2200" dirty="0" smtClean="0">
                <a:solidFill>
                  <a:srgbClr val="FF0000"/>
                </a:solidFill>
                <a:latin typeface="標楷體" panose="03000509000000000000" pitchFamily="65" charset="-120"/>
                <a:ea typeface="標楷體" panose="03000509000000000000" pitchFamily="65" charset="-120"/>
              </a:rPr>
              <a:t>取消教師資訊系統輸入成績管道</a:t>
            </a:r>
            <a:endParaRPr lang="zh-TW" altLang="en-US" sz="2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29829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熱力">
  <a:themeElements>
    <a:clrScheme name="熱力">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熱力">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熱力">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TM01859868[[fn=熱力]]</Template>
  <TotalTime>8403</TotalTime>
  <Words>1708</Words>
  <Application>Microsoft Office PowerPoint</Application>
  <PresentationFormat>如螢幕大小 (4:3)</PresentationFormat>
  <Paragraphs>473</Paragraphs>
  <Slides>18</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6" baseType="lpstr">
      <vt:lpstr>新細明體</vt:lpstr>
      <vt:lpstr>標楷體</vt:lpstr>
      <vt:lpstr>Arial</vt:lpstr>
      <vt:lpstr>Calibri</vt:lpstr>
      <vt:lpstr>Times New Roman</vt:lpstr>
      <vt:lpstr>Wingdings</vt:lpstr>
      <vt:lpstr>熱力</vt:lpstr>
      <vt:lpstr>Acrobat Document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158</cp:revision>
  <cp:lastPrinted>2016-12-14T02:09:31Z</cp:lastPrinted>
  <dcterms:created xsi:type="dcterms:W3CDTF">2016-05-23T01:31:04Z</dcterms:created>
  <dcterms:modified xsi:type="dcterms:W3CDTF">2017-11-10T08:33:46Z</dcterms:modified>
</cp:coreProperties>
</file>